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6" r:id="rId4"/>
    <p:sldId id="259" r:id="rId5"/>
    <p:sldId id="260" r:id="rId6"/>
    <p:sldId id="272" r:id="rId7"/>
    <p:sldId id="273" r:id="rId8"/>
    <p:sldId id="274" r:id="rId9"/>
    <p:sldId id="280" r:id="rId10"/>
    <p:sldId id="283" r:id="rId11"/>
    <p:sldId id="281" r:id="rId12"/>
    <p:sldId id="284" r:id="rId13"/>
    <p:sldId id="269" r:id="rId14"/>
    <p:sldId id="275" r:id="rId15"/>
    <p:sldId id="268" r:id="rId16"/>
    <p:sldId id="276" r:id="rId17"/>
    <p:sldId id="277" r:id="rId18"/>
    <p:sldId id="278" r:id="rId19"/>
    <p:sldId id="264" r:id="rId20"/>
    <p:sldId id="279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D1DAC4-D5D7-442C-A489-86CFB9A5AE9E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CD3F55C-5DF7-470E-82A5-5E1D84D794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D537E1-FF53-4486-B0FE-E7BBF5B3A6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u="sng" smtClean="0">
                <a:ea typeface="ＭＳ Ｐゴシック" pitchFamily="34" charset="-128"/>
              </a:rPr>
              <a:t>Please note</a:t>
            </a:r>
            <a:r>
              <a:rPr lang="en-US" smtClean="0">
                <a:ea typeface="ＭＳ Ｐゴシック" pitchFamily="34" charset="-128"/>
              </a:rPr>
              <a:t>:   This document will serve as a compass for your agency to determine what is concretely needed to move beyond survival mode and developmentally into the other three stages. Transportability is defined as: </a:t>
            </a:r>
            <a:r>
              <a:rPr lang="en-US" b="1" smtClean="0">
                <a:ea typeface="ＭＳ Ｐゴシック" pitchFamily="34" charset="-128"/>
              </a:rPr>
              <a:t>“The ease of which a service provider can take the concepts of the PLL model and integrate them into the real world with real families.”</a:t>
            </a:r>
            <a:r>
              <a:rPr lang="en-US" smtClean="0">
                <a:ea typeface="ＭＳ Ｐゴシック" pitchFamily="34" charset="-128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All new COE's begin in the Survival Stage.  To move out of Survival Stage </a:t>
            </a:r>
            <a:r>
              <a:rPr lang="en-US" u="sng" smtClean="0">
                <a:ea typeface="ＭＳ Ｐゴシック" pitchFamily="34" charset="-128"/>
              </a:rPr>
              <a:t>ALL minimum measures</a:t>
            </a:r>
            <a:r>
              <a:rPr lang="en-US" smtClean="0">
                <a:ea typeface="ＭＳ Ｐゴシック" pitchFamily="34" charset="-128"/>
              </a:rPr>
              <a:t> must be met in the respective developmental stage.  Example: After first year COE meets 4 out of 5 areas checked in Stable and 1 area remains unchecked in Survival.  The COE will remain at Survival status.   </a:t>
            </a:r>
          </a:p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Stages are assessed at the end of each license year.  However, for new or added therapists, the COE will be given a grace period of one group cycle for the new therapists to achieve their model adherence baseline in order for a COE to remain in their Stage before moving back to Survival.</a:t>
            </a: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25A53B-E49E-4BB1-9B64-34DE8B9016B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0D2877-BC87-4933-B9E2-9DB74FE9B8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2DA0-0829-4B9A-AAFF-D0209325487A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BE9BB-37D3-41A4-8A7D-F1598A5ED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1947D-9042-480C-B69E-CBA4B84628F6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1799D-3C24-4919-9E83-61AD761CF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B2BD-DC05-4920-A5DE-CCE3181FACAA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58ED-CBA9-4594-AC87-B5D92D316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162D8-EF13-4FC6-920C-0083514707D9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9DE27-B2A8-4427-AC35-B15D19B6A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F3983-FEE0-4674-86A3-9FDF8988B7FE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44A8-F544-4E8E-A049-987B3A8F62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95CE7-F183-4876-BDAD-C91ADA957ED8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B883-FAF1-4FA6-8B41-CD2956BAA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FE2A-7C22-415D-BD75-55C2359E6098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2832-62CB-4E43-9137-FAB216868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A7981-B7AB-41E7-834A-0730349D2E16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540F-FCC0-40D0-BEB5-4F8737C8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B1C9A-145A-4DBE-B3A9-5B8A1F44E415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CFBEA-BA2C-494B-B345-8310198E7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1683B-D116-4EC7-A374-37247CF46220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118A8-237A-4216-B7F0-509C0BD3F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94E9-D306-48C4-AAEC-80EBB5097AEF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64D9F-C4E7-4B83-81C6-53820C209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ECE24-43FC-49D8-A310-AB00974E1838}" type="datetimeFigureOut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4A935-FAA7-44A6-9866-E66437E3D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Office_Excel_Chart2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Office_Excel_Chart3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PLL PowerPoint Template 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155575" y="1647825"/>
            <a:ext cx="5702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Verdana" pitchFamily="34" charset="0"/>
                <a:ea typeface="Verdana" pitchFamily="34" charset="0"/>
                <a:cs typeface="Verdana" pitchFamily="34" charset="0"/>
              </a:rPr>
              <a:t>COE:</a:t>
            </a:r>
          </a:p>
          <a:p>
            <a:r>
              <a:rPr lang="en-US" sz="4800" b="1">
                <a:latin typeface="Verdana" pitchFamily="34" charset="0"/>
                <a:ea typeface="Verdana" pitchFamily="34" charset="0"/>
                <a:cs typeface="Verdana" pitchFamily="34" charset="0"/>
              </a:rPr>
              <a:t>Year __ of PLL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96863"/>
            <a:ext cx="8229600" cy="820737"/>
          </a:xfrm>
        </p:spPr>
        <p:txBody>
          <a:bodyPr/>
          <a:lstStyle/>
          <a:p>
            <a:r>
              <a:rPr lang="en-US" sz="4000" b="1" smtClean="0"/>
              <a:t>PLL Clinician Model Adherence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pic>
        <p:nvPicPr>
          <p:cNvPr id="11267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22425" y="4651375"/>
            <a:ext cx="6362700" cy="163036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(Therapist Name) is currently in the (Beginner, Intermediate, Advanced) level of Model Adherence.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When all the sessions are green, this indicates the clinician has moved into the (Intermediate, Advanced) Model Adherence Level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685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64008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Video</a:t>
                      </a:r>
                      <a:r>
                        <a:rPr lang="en-US" sz="2400" baseline="0" dirty="0" smtClean="0"/>
                        <a:t> Model Adherence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Therapist Name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86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Group Adherence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Coaching Adherence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G1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G2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G3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G4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G5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G6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C1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C2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C3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C4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4575" y="939800"/>
          <a:ext cx="7064375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033"/>
                <a:gridCol w="353203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Yellow =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Baseline Met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Green = Model Adherence (80% +)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Tan = Video in Queue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White = No video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submitted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34950"/>
            <a:ext cx="8229600" cy="787400"/>
          </a:xfrm>
        </p:spPr>
        <p:txBody>
          <a:bodyPr/>
          <a:lstStyle/>
          <a:p>
            <a:r>
              <a:rPr lang="en-US" sz="4000" smtClean="0"/>
              <a:t>Administration of Internal Measures</a:t>
            </a:r>
          </a:p>
        </p:txBody>
      </p:sp>
      <p:pic>
        <p:nvPicPr>
          <p:cNvPr id="12291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5425" y="1292225"/>
          <a:ext cx="8693150" cy="420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9335"/>
                <a:gridCol w="2989539"/>
                <a:gridCol w="1401288"/>
                <a:gridCol w="1401288"/>
                <a:gridCol w="1401288"/>
              </a:tblGrid>
              <a:tr h="564147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Internal Measure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Graduates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Pre- &amp; Post-Test</a:t>
                      </a:r>
                      <a:r>
                        <a:rPr lang="en-US" sz="1400" baseline="0" dirty="0" smtClean="0"/>
                        <a:t> Sets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Percentage of Administration</a:t>
                      </a:r>
                      <a:endParaRPr lang="en-US" sz="1400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Therapist #1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Child Behavior Checklist (CBCL)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Youth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Parent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Therapist #2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Child Behavior Checklist (CBCL)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Youth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Parent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Therapist #3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Child Behavior Checklist (CBCL)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Youth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Parent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7432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Therapist #4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Child Behavior Checklist (CBCL)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Youth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Parent FACES IV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776288"/>
          </a:xfrm>
        </p:spPr>
        <p:txBody>
          <a:bodyPr/>
          <a:lstStyle/>
          <a:p>
            <a:r>
              <a:rPr lang="en-US" sz="4000" smtClean="0"/>
              <a:t>Administration of Internal Measures</a:t>
            </a:r>
          </a:p>
        </p:txBody>
      </p:sp>
      <p:pic>
        <p:nvPicPr>
          <p:cNvPr id="13315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57225" y="1184275"/>
          <a:ext cx="78374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159"/>
                <a:gridCol w="1005840"/>
                <a:gridCol w="1005840"/>
                <a:gridCol w="1097280"/>
                <a:gridCol w="1280160"/>
              </a:tblGrid>
              <a:tr h="217604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___ Families Served (__ Completers)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641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Internal Measure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Pre-Test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Mid-Test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Post-Test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% of Data Sets for Completers</a:t>
                      </a:r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Child Behavior Checklist (CBCL)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 (0)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Youth FACES IV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 (0)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Parent FACES IV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 (0)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Youth Readiness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 (0)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Parent Readiness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0% (0)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012825"/>
          </a:xfrm>
        </p:spPr>
        <p:txBody>
          <a:bodyPr/>
          <a:lstStyle/>
          <a:p>
            <a:r>
              <a:rPr lang="en-US" sz="2800" smtClean="0"/>
              <a:t>Analysis of Child Behavior Checklist</a:t>
            </a:r>
            <a:br>
              <a:rPr lang="en-US" sz="2800" smtClean="0"/>
            </a:br>
            <a:r>
              <a:rPr lang="en-US" sz="2800" smtClean="0"/>
              <a:t>Pre-Post Means</a:t>
            </a:r>
          </a:p>
        </p:txBody>
      </p:sp>
      <p:pic>
        <p:nvPicPr>
          <p:cNvPr id="14339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22350"/>
          <a:ext cx="8229600" cy="52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522"/>
                <a:gridCol w="1118616"/>
                <a:gridCol w="1118616"/>
                <a:gridCol w="1118616"/>
                <a:gridCol w="1118616"/>
                <a:gridCol w="1118616"/>
              </a:tblGrid>
              <a:tr h="4572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PLL Treatment (n = ?)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Child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</a:rPr>
                        <a:t> Behavior Checklist (CBCL) Scales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Pre-Test Mean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Post-Test Mean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Mean Difference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t-score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Significance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Rule Breaking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Aggressive Behaviors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Internalizing Behaviors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Externalizing Behaviors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Oppositional Defiant Behavior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Conduct Disorder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564147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Total Problems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012825"/>
          </a:xfrm>
        </p:spPr>
        <p:txBody>
          <a:bodyPr/>
          <a:lstStyle/>
          <a:p>
            <a:r>
              <a:rPr lang="en-US" sz="3200" smtClean="0"/>
              <a:t>Analysis of FACES IV</a:t>
            </a:r>
            <a:br>
              <a:rPr lang="en-US" sz="3200" smtClean="0"/>
            </a:br>
            <a:r>
              <a:rPr lang="en-US" sz="3200" smtClean="0"/>
              <a:t>Pre-Post Means</a:t>
            </a:r>
          </a:p>
        </p:txBody>
      </p:sp>
      <p:pic>
        <p:nvPicPr>
          <p:cNvPr id="15363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19063" y="1155700"/>
          <a:ext cx="8839200" cy="4814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54"/>
                <a:gridCol w="1331049"/>
                <a:gridCol w="1331049"/>
                <a:gridCol w="1331049"/>
                <a:gridCol w="1331049"/>
                <a:gridCol w="1331049"/>
              </a:tblGrid>
              <a:tr h="45720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PLL Treatment (n = ?)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56414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FACES IV Scales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Pre-Test Mean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Post-Test Mean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Mean Difference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T-score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Significance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Cohesion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Flexibility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Communication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Satisfaction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Disengaged Score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Enmeshed Score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Rigid Score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Family Chaotic Score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012825"/>
          </a:xfrm>
        </p:spPr>
        <p:txBody>
          <a:bodyPr/>
          <a:lstStyle/>
          <a:p>
            <a:r>
              <a:rPr lang="en-US" sz="4000" smtClean="0"/>
              <a:t>FACES IV – Family Cohesion Scale</a:t>
            </a:r>
          </a:p>
        </p:txBody>
      </p:sp>
      <p:pic>
        <p:nvPicPr>
          <p:cNvPr id="16387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0128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>FACES IV – Family Communication Scale</a:t>
            </a:r>
            <a:endParaRPr lang="en-US" sz="4000" dirty="0"/>
          </a:p>
        </p:txBody>
      </p:sp>
      <p:pic>
        <p:nvPicPr>
          <p:cNvPr id="17411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012825"/>
          </a:xfrm>
        </p:spPr>
        <p:txBody>
          <a:bodyPr/>
          <a:lstStyle/>
          <a:p>
            <a:r>
              <a:rPr lang="en-US" sz="4000" smtClean="0"/>
              <a:t>FACES IV – Family Satisfaction Scale</a:t>
            </a:r>
          </a:p>
        </p:txBody>
      </p:sp>
      <p:pic>
        <p:nvPicPr>
          <p:cNvPr id="18435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508000"/>
          </a:xfrm>
        </p:spPr>
        <p:txBody>
          <a:bodyPr/>
          <a:lstStyle/>
          <a:p>
            <a:r>
              <a:rPr lang="en-US" sz="2800" smtClean="0"/>
              <a:t>Stage of Development</a:t>
            </a:r>
          </a:p>
        </p:txBody>
      </p:sp>
      <p:pic>
        <p:nvPicPr>
          <p:cNvPr id="19459" name="Picture 3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38125" y="576263"/>
          <a:ext cx="8713788" cy="524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239"/>
                <a:gridCol w="2178239"/>
                <a:gridCol w="2178239"/>
                <a:gridCol w="2178239"/>
              </a:tblGrid>
              <a:tr h="52378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Benchmarks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to move along COE Stages of Development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6462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Survival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Stable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Success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Significance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940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Therapist leaves in first 8 months (or new therapist has not yet reached 8 months)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Therapist attrition in first 8 months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Therapist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attrition in first 10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No Therapist attrition in first 12 months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283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Clinical Minimum not met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Clinical Minimum Met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Clinical Minimum Met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Clinical Maximum Met (RE=30, ATP=36)</a:t>
                      </a:r>
                    </a:p>
                  </a:txBody>
                  <a:tcPr anchor="ctr"/>
                </a:tc>
              </a:tr>
              <a:tr h="7283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 Rate Below 70%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 Rate 70% or higher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 Rate 75% or higher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 Rate  80% or higher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9408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Video Supervision Baseline not attained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Video Supervision Baseline Attained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Intermediate (Video) Model Adherence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Advanced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(Video) </a:t>
                      </a:r>
                      <a:r>
                        <a:rPr lang="en-US" sz="1400" baseline="0" smtClean="0">
                          <a:solidFill>
                            <a:schemeClr val="tx1"/>
                          </a:solidFill>
                        </a:rPr>
                        <a:t>Model Adherence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2839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Administration of Internal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Measures Below 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Administration of Internal Measures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80% or higher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Administration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Internal Measures 85% or higher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Administration of Internal Measures 90% or higher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499" name="TextBox 2"/>
          <p:cNvSpPr txBox="1">
            <a:spLocks noChangeArrowheads="1"/>
          </p:cNvSpPr>
          <p:nvPr/>
        </p:nvSpPr>
        <p:spPr bwMode="auto">
          <a:xfrm>
            <a:off x="557213" y="6488113"/>
            <a:ext cx="7831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34" charset="0"/>
              </a:rPr>
              <a:t>Current Stage – Red Font                      Goals – Blue Font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Needed Improvements for Year Two</a:t>
            </a:r>
            <a:endParaRPr lang="en-US" dirty="0"/>
          </a:p>
        </p:txBody>
      </p:sp>
      <p:pic>
        <p:nvPicPr>
          <p:cNvPr id="20483" name="Picture 3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461963" y="1176338"/>
            <a:ext cx="8229600" cy="4525962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LL General Document Template HEAD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3513"/>
            <a:ext cx="915193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93913" y="814388"/>
            <a:ext cx="47545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300163">
              <a:defRPr/>
            </a:pPr>
            <a:r>
              <a:rPr lang="en-US" sz="2400" kern="0" dirty="0">
                <a:latin typeface="+mn-lt"/>
                <a:ea typeface="ＭＳ Ｐゴシック" charset="-128"/>
                <a:cs typeface="+mn-cs"/>
              </a:rPr>
              <a:t>License Period –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4584" y="2495397"/>
          <a:ext cx="8203122" cy="3899167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04040">
                        <a:tint val="50000"/>
                        <a:satMod val="300000"/>
                      </a:srgbClr>
                    </a:gs>
                    <a:gs pos="35000">
                      <a:srgbClr val="404040">
                        <a:tint val="37000"/>
                        <a:satMod val="300000"/>
                      </a:srgbClr>
                    </a:gs>
                    <a:gs pos="100000">
                      <a:srgbClr val="40404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6628123"/>
                <a:gridCol w="1574999"/>
              </a:tblGrid>
              <a:tr h="4103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Utilization/Graduation Rate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en-US" sz="1600" dirty="0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376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Number of families that Graduated from PLL during License Period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Number of families that Dropped out during License period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6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Graduation Rate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Number of families Administratively Discharged during License Period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376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Number of Families In Process at end of License Period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616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# of families served during License Period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6497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# of </a:t>
                      </a:r>
                      <a:r>
                        <a:rPr kumimoji="0" lang="en-US" sz="160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NEW FAMILIES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served during this license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(This number does not include the 9 Carryovers  (8 Graduates and 1 Drop)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0888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Total Utilization during license period (licensed to serve 41)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1700"/>
          </a:xfrm>
        </p:spPr>
        <p:txBody>
          <a:bodyPr/>
          <a:lstStyle/>
          <a:p>
            <a:r>
              <a:rPr lang="en-US" smtClean="0"/>
              <a:t>PLL Team Big Rocks</a:t>
            </a:r>
          </a:p>
        </p:txBody>
      </p:sp>
      <p:pic>
        <p:nvPicPr>
          <p:cNvPr id="21507" name="Picture 3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4575" y="901700"/>
            <a:ext cx="3719513" cy="53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901700"/>
            <a:ext cx="3719513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922338" y="1090613"/>
            <a:ext cx="27892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u="sng">
                <a:solidFill>
                  <a:srgbClr val="002060"/>
                </a:solidFill>
                <a:latin typeface="Calibri" pitchFamily="34" charset="0"/>
              </a:rPr>
              <a:t>PLL Reentry Therapist</a:t>
            </a:r>
          </a:p>
          <a:p>
            <a:pPr algn="ctr"/>
            <a:endParaRPr lang="en-US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1. Review of MI Intake and rapport building</a:t>
            </a:r>
          </a:p>
          <a:p>
            <a:endParaRPr lang="en-US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2. PLL Groups</a:t>
            </a:r>
          </a:p>
          <a:p>
            <a:endParaRPr lang="en-US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3. Schedule family therapy sessions</a:t>
            </a:r>
          </a:p>
          <a:p>
            <a:endParaRPr lang="en-US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4. Coaching–Phases 1-3 and Wound Work before youth returns home</a:t>
            </a:r>
          </a:p>
          <a:p>
            <a:endParaRPr lang="en-US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5. Coaching 4 after youth returns home</a:t>
            </a:r>
          </a:p>
          <a:p>
            <a:endParaRPr lang="en-US" sz="320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6813" y="1135063"/>
            <a:ext cx="2919412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u="sng" kern="0" dirty="0">
                <a:solidFill>
                  <a:srgbClr val="002060"/>
                </a:solidFill>
                <a:latin typeface="+mn-lt"/>
                <a:cs typeface="+mn-cs"/>
              </a:rPr>
              <a:t>PLL Case Manager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+mn-lt"/>
                <a:cs typeface="+mn-cs"/>
              </a:rPr>
              <a:t>1. Initial MI Intake &amp; administration of Pre-post- &amp; post-posttests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+mn-lt"/>
                <a:cs typeface="+mn-cs"/>
              </a:rPr>
              <a:t>2. CBAT-Monthly Meeting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+mn-lt"/>
                <a:cs typeface="+mn-cs"/>
              </a:rPr>
              <a:t>3. Assist with PLL Groups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+mn-lt"/>
                <a:cs typeface="+mn-cs"/>
              </a:rPr>
              <a:t>4. Attend MDT meetings and advocate for early release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rgbClr val="002060"/>
              </a:solidFill>
              <a:latin typeface="+mn-lt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rgbClr val="002060"/>
                </a:solidFill>
                <a:latin typeface="+mn-lt"/>
                <a:cs typeface="+mn-cs"/>
              </a:rPr>
              <a:t>5. Case Management with family through 90 days of Aftercare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1963" y="166688"/>
            <a:ext cx="8229600" cy="808037"/>
          </a:xfrm>
        </p:spPr>
        <p:txBody>
          <a:bodyPr/>
          <a:lstStyle/>
          <a:p>
            <a:r>
              <a:rPr lang="en-US" smtClean="0"/>
              <a:t>Family Composition Demographics</a:t>
            </a:r>
          </a:p>
        </p:txBody>
      </p:sp>
      <p:pic>
        <p:nvPicPr>
          <p:cNvPr id="4099" name="Picture 3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100" name="Content Placeholder 4"/>
          <p:cNvGraphicFramePr>
            <a:graphicFrameLocks noGrp="1"/>
          </p:cNvGraphicFramePr>
          <p:nvPr>
            <p:ph idx="1"/>
          </p:nvPr>
        </p:nvGraphicFramePr>
        <p:xfrm>
          <a:off x="411163" y="1044575"/>
          <a:ext cx="8331200" cy="4627563"/>
        </p:xfrm>
        <a:graphic>
          <a:graphicData uri="http://schemas.openxmlformats.org/presentationml/2006/ole">
            <p:oleObj spid="_x0000_s4100" r:id="rId4" imgW="8333954" imgH="4627265" progId="Excel.Chart.8">
              <p:embed/>
            </p:oleObj>
          </a:graphicData>
        </a:graphic>
      </p:graphicFrame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2333625" y="3856038"/>
            <a:ext cx="709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21%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850" y="5835650"/>
            <a:ext cx="7904163" cy="5222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These statistics only include the __ Graduates and __ Drops and DO NOT INCLUDE the __ youth In Process at the end of the license period or the __ youth Administratively Discharged from the PLL Program.</a:t>
            </a:r>
            <a:endParaRPr lang="en-US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1143000"/>
          </a:xfrm>
        </p:spPr>
        <p:txBody>
          <a:bodyPr/>
          <a:lstStyle/>
          <a:p>
            <a:r>
              <a:rPr lang="en-US" smtClean="0"/>
              <a:t>Age Demographics</a:t>
            </a:r>
          </a:p>
        </p:txBody>
      </p:sp>
      <p:pic>
        <p:nvPicPr>
          <p:cNvPr id="5123" name="Picture 3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4" name="Content Placeholder 10"/>
          <p:cNvGraphicFramePr>
            <a:graphicFrameLocks noGrp="1"/>
          </p:cNvGraphicFramePr>
          <p:nvPr>
            <p:ph idx="1"/>
          </p:nvPr>
        </p:nvGraphicFramePr>
        <p:xfrm>
          <a:off x="406400" y="960438"/>
          <a:ext cx="8331200" cy="4627562"/>
        </p:xfrm>
        <a:graphic>
          <a:graphicData uri="http://schemas.openxmlformats.org/presentationml/2006/ole">
            <p:oleObj spid="_x0000_s5124" r:id="rId4" imgW="8327858" imgH="4633362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850" y="5835650"/>
            <a:ext cx="7904163" cy="5222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These statistics only include the __ Graduates and __ Drops and DO NOT INCLUDE the __ youth In Process at the end of the license period or the __ youth Administratively Discharged from the PLL Program.</a:t>
            </a: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7392988" y="4649788"/>
            <a:ext cx="709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3.4%</a:t>
            </a:r>
          </a:p>
        </p:txBody>
      </p:sp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6683375" y="3748088"/>
            <a:ext cx="709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17.2%</a:t>
            </a: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5973763" y="3049588"/>
            <a:ext cx="709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31%</a:t>
            </a: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5173663" y="4006850"/>
            <a:ext cx="800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17.2%  </a:t>
            </a: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4408488" y="4132263"/>
            <a:ext cx="7096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10.3%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3689350" y="4524375"/>
            <a:ext cx="71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6.9%</a:t>
            </a:r>
          </a:p>
        </p:txBody>
      </p:sp>
      <p:sp>
        <p:nvSpPr>
          <p:cNvPr id="5132" name="TextBox 1"/>
          <p:cNvSpPr txBox="1">
            <a:spLocks noChangeArrowheads="1"/>
          </p:cNvSpPr>
          <p:nvPr/>
        </p:nvSpPr>
        <p:spPr bwMode="auto">
          <a:xfrm>
            <a:off x="2844800" y="4518025"/>
            <a:ext cx="71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6.9%</a:t>
            </a:r>
          </a:p>
        </p:txBody>
      </p:sp>
      <p:sp>
        <p:nvSpPr>
          <p:cNvPr id="5133" name="TextBox 1"/>
          <p:cNvSpPr txBox="1">
            <a:spLocks noChangeArrowheads="1"/>
          </p:cNvSpPr>
          <p:nvPr/>
        </p:nvSpPr>
        <p:spPr bwMode="auto">
          <a:xfrm>
            <a:off x="2127250" y="4638675"/>
            <a:ext cx="7096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>
                <a:solidFill>
                  <a:schemeClr val="bg1"/>
                </a:solidFill>
                <a:latin typeface="Calibri" pitchFamily="34" charset="0"/>
              </a:rPr>
              <a:t>  3.4%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16024" y="1388811"/>
            <a:ext cx="2043113" cy="2359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1143000"/>
          </a:xfrm>
        </p:spPr>
        <p:txBody>
          <a:bodyPr/>
          <a:lstStyle/>
          <a:p>
            <a:r>
              <a:rPr lang="en-US" smtClean="0"/>
              <a:t>Gender Demographics</a:t>
            </a:r>
          </a:p>
        </p:txBody>
      </p:sp>
      <p:pic>
        <p:nvPicPr>
          <p:cNvPr id="6147" name="Picture 3" descr="PLL General Document Template FOO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8" name="Content Placeholder 10"/>
          <p:cNvGraphicFramePr>
            <a:graphicFrameLocks noGrp="1"/>
          </p:cNvGraphicFramePr>
          <p:nvPr>
            <p:ph idx="1"/>
          </p:nvPr>
        </p:nvGraphicFramePr>
        <p:xfrm>
          <a:off x="322263" y="1068388"/>
          <a:ext cx="8331200" cy="4627562"/>
        </p:xfrm>
        <a:graphic>
          <a:graphicData uri="http://schemas.openxmlformats.org/presentationml/2006/ole">
            <p:oleObj spid="_x0000_s6148" r:id="rId4" imgW="8333954" imgH="4627265" progId="Excel.Char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7850" y="5835650"/>
            <a:ext cx="7904163" cy="5222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These statistics only include the 24 Graduates and 4 Drops and DO NOT INCLUDE the 23 youth In Process at the end of the license period or the 1 youth Administratively Discharged from the PLL Program.</a:t>
            </a:r>
            <a:endParaRPr lang="en-US" sz="1400" dirty="0">
              <a:latin typeface="+mn-lt"/>
              <a:cs typeface="+mn-cs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4649788"/>
            <a:ext cx="2043112" cy="84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5889" y="1007616"/>
          <a:ext cx="7892238" cy="464460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04040">
                        <a:tint val="50000"/>
                        <a:satMod val="300000"/>
                      </a:srgbClr>
                    </a:gs>
                    <a:gs pos="35000">
                      <a:srgbClr val="404040">
                        <a:tint val="37000"/>
                        <a:satMod val="300000"/>
                      </a:srgbClr>
                    </a:gs>
                    <a:gs pos="100000">
                      <a:srgbClr val="40404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681162"/>
                <a:gridCol w="2105538"/>
                <a:gridCol w="2105538"/>
              </a:tblGrid>
              <a:tr h="76063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Arial" charset="0"/>
                        </a:rPr>
                        <a:t>Ethnicity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African American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Asian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Caucasian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Hispanic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Native American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77500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1601788" y="250825"/>
            <a:ext cx="566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Ethnicity Demographics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50" y="5835650"/>
            <a:ext cx="7904163" cy="5222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These statistics only include the __ Graduates and __ Drops and DO NOT INCLUDE the __ youth In Process at the end of the license period or the __ youth Administratively Discharged from the PLL Program.</a:t>
            </a:r>
            <a:endParaRPr lang="en-US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5889" y="1007616"/>
          <a:ext cx="7892238" cy="4126442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04040">
                        <a:tint val="50000"/>
                        <a:satMod val="300000"/>
                      </a:srgbClr>
                    </a:gs>
                    <a:gs pos="35000">
                      <a:srgbClr val="404040">
                        <a:tint val="37000"/>
                        <a:satMod val="300000"/>
                      </a:srgbClr>
                    </a:gs>
                    <a:gs pos="100000">
                      <a:srgbClr val="40404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3681162"/>
                <a:gridCol w="2105538"/>
                <a:gridCol w="2105538"/>
              </a:tblGrid>
              <a:tr h="760639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Arial" charset="0"/>
                        </a:rPr>
                        <a:t>Condition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Diversion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Foster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Care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SED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Probation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Residential/Reentry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7500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1601788" y="250825"/>
            <a:ext cx="566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Condition Demographics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50" y="5835650"/>
            <a:ext cx="7904163" cy="5222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These statistics only include the __ Graduates and __ Drops and DO NOT INCLUDE the __ youth In Process at the end of the license period or the __ youth Administratively Discharged from the PLL Program.</a:t>
            </a:r>
            <a:endParaRPr lang="en-US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85889" y="1007616"/>
          <a:ext cx="7892238" cy="4297680"/>
        </p:xfrm>
        <a:graphic>
          <a:graphicData uri="http://schemas.openxmlformats.org/drawingml/2006/table">
            <a:tbl>
              <a:tblPr firstRow="1" bandRow="1">
                <a:gradFill rotWithShape="1">
                  <a:gsLst>
                    <a:gs pos="0">
                      <a:srgbClr val="404040">
                        <a:tint val="50000"/>
                        <a:satMod val="300000"/>
                      </a:srgbClr>
                    </a:gs>
                    <a:gs pos="35000">
                      <a:srgbClr val="404040">
                        <a:tint val="37000"/>
                        <a:satMod val="300000"/>
                      </a:srgbClr>
                    </a:gs>
                    <a:gs pos="100000">
                      <a:srgbClr val="40404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4579406"/>
                <a:gridCol w="1656416"/>
                <a:gridCol w="1656416"/>
              </a:tblGrid>
              <a:tr h="548640"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ook Antiqua" charset="0"/>
                          <a:ea typeface="ＭＳ Ｐゴシック" charset="-128"/>
                          <a:cs typeface="Arial" charset="0"/>
                        </a:rPr>
                        <a:t>Offenses</a:t>
                      </a: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ook Antiqua" charset="0"/>
                        <a:ea typeface="ＭＳ Ｐゴシック" charset="-128"/>
                        <a:cs typeface="Arial" charset="0"/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Mischief/Misbehavior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No Charges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Illegal Possession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School Violation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</a:tr>
              <a:tr h="49960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Theft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Violence/Threat of Violence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Legal System Violation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 horzOverflow="overflow">
                    <a:lnL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C56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601788" y="250825"/>
            <a:ext cx="5661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Calibri" pitchFamily="34" charset="0"/>
              </a:rPr>
              <a:t>Youth Offense Categories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7850" y="5835650"/>
            <a:ext cx="7904163" cy="73818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These statistics only include the __ Graduates and __ Drops and DO NOT INCLUDE the __ youth In Process at the end of the license period or the __ youth Administratively Discharged from the PLL Program.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768350"/>
          </a:xfrm>
        </p:spPr>
        <p:txBody>
          <a:bodyPr/>
          <a:lstStyle/>
          <a:p>
            <a:r>
              <a:rPr lang="en-US" sz="2000" smtClean="0"/>
              <a:t>PLL Clinician Model Adherence</a:t>
            </a:r>
            <a:br>
              <a:rPr lang="en-US" sz="2000" smtClean="0"/>
            </a:br>
            <a:r>
              <a:rPr lang="en-US" sz="2000" smtClean="0"/>
              <a:t>Yellow = Baseline Met       Green = 80% or Higher</a:t>
            </a:r>
          </a:p>
        </p:txBody>
      </p:sp>
      <p:pic>
        <p:nvPicPr>
          <p:cNvPr id="10243" name="Picture 3" descr="PLL General Document Template FOO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78588"/>
            <a:ext cx="9151938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6213" y="5783263"/>
            <a:ext cx="8712200" cy="5238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n-lt"/>
                <a:cs typeface="+mn-cs"/>
              </a:rPr>
              <a:t>When all the sessions are green, this indicates the clinician has moved into the Intermediate Model Adherence Level; Sessions in Black indicate need to submit a video.</a:t>
            </a:r>
            <a:endParaRPr lang="en-US" sz="1400" dirty="0">
              <a:latin typeface="+mn-lt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61963" y="809625"/>
          <a:ext cx="8229600" cy="447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9"/>
                <a:gridCol w="587828"/>
                <a:gridCol w="587829"/>
                <a:gridCol w="587828"/>
                <a:gridCol w="587829"/>
                <a:gridCol w="587828"/>
                <a:gridCol w="587829"/>
                <a:gridCol w="587829"/>
                <a:gridCol w="587828"/>
                <a:gridCol w="587829"/>
                <a:gridCol w="587828"/>
                <a:gridCol w="587829"/>
                <a:gridCol w="587828"/>
                <a:gridCol w="587829"/>
              </a:tblGrid>
              <a:tr h="406935">
                <a:tc gridSpan="1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Video</a:t>
                      </a:r>
                      <a:r>
                        <a:rPr lang="en-US" baseline="0" dirty="0" smtClean="0"/>
                        <a:t> Model Adherence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155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Therapist &amp; Co-facilitator</a:t>
                      </a:r>
                      <a:r>
                        <a:rPr lang="en-US" sz="1400" b="1" baseline="0" dirty="0" smtClean="0"/>
                        <a:t> #1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432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Therapist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#1 Name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Co-facilitator  #1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Therapist &amp; Co-facilitator</a:t>
                      </a:r>
                      <a:r>
                        <a:rPr lang="en-US" sz="1400" b="1" baseline="0" dirty="0" smtClean="0"/>
                        <a:t> #2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Therapist #2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Co-facilitator #2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06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Therapist &amp; Co-facilitator</a:t>
                      </a:r>
                      <a:r>
                        <a:rPr lang="en-US" sz="1400" b="1" baseline="0" dirty="0" smtClean="0"/>
                        <a:t> #3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432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Therapist #3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Co-facilitator #3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6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 gridSpan="14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Therapist &amp; Co-facilitator</a:t>
                      </a:r>
                      <a:r>
                        <a:rPr lang="en-US" sz="1400" b="1" baseline="0" dirty="0" smtClean="0"/>
                        <a:t> #4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274320">
                <a:tc gridSpan="10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Therapist #4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Co-facilitator #4 Name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809D"/>
                    </a:solidFill>
                  </a:tcPr>
                </a:tc>
              </a:tr>
              <a:tr h="406935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G4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1293</Words>
  <Application>Microsoft Office PowerPoint</Application>
  <PresentationFormat>On-screen Show (4:3)</PresentationFormat>
  <Paragraphs>361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Verdana</vt:lpstr>
      <vt:lpstr>ＭＳ Ｐゴシック</vt:lpstr>
      <vt:lpstr>Office Theme</vt:lpstr>
      <vt:lpstr>Microsoft Office Excel Chart</vt:lpstr>
      <vt:lpstr>Slide 1</vt:lpstr>
      <vt:lpstr>Slide 2</vt:lpstr>
      <vt:lpstr>Family Composition Demographics</vt:lpstr>
      <vt:lpstr>Age Demographics</vt:lpstr>
      <vt:lpstr>Gender Demographics</vt:lpstr>
      <vt:lpstr>Slide 6</vt:lpstr>
      <vt:lpstr>Slide 7</vt:lpstr>
      <vt:lpstr>Slide 8</vt:lpstr>
      <vt:lpstr>PLL Clinician Model Adherence Yellow = Baseline Met       Green = 80% or Higher</vt:lpstr>
      <vt:lpstr>PLL Clinician Model Adherence </vt:lpstr>
      <vt:lpstr>Administration of Internal Measures</vt:lpstr>
      <vt:lpstr>Administration of Internal Measures</vt:lpstr>
      <vt:lpstr>Analysis of Child Behavior Checklist Pre-Post Means</vt:lpstr>
      <vt:lpstr>Analysis of FACES IV Pre-Post Means</vt:lpstr>
      <vt:lpstr>FACES IV – Family Cohesion Scale</vt:lpstr>
      <vt:lpstr>FACES IV – Family Communication Scale</vt:lpstr>
      <vt:lpstr>FACES IV – Family Satisfaction Scale</vt:lpstr>
      <vt:lpstr>Stage of Development</vt:lpstr>
      <vt:lpstr>Needed Improvements for Year Two</vt:lpstr>
      <vt:lpstr>PLL Team Big Rocks</vt:lpstr>
    </vt:vector>
  </TitlesOfParts>
  <Company>CPI Creative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Philp</dc:creator>
  <cp:lastModifiedBy>Bob</cp:lastModifiedBy>
  <cp:revision>31</cp:revision>
  <dcterms:created xsi:type="dcterms:W3CDTF">2012-12-12T21:33:36Z</dcterms:created>
  <dcterms:modified xsi:type="dcterms:W3CDTF">2013-06-28T16:09:35Z</dcterms:modified>
</cp:coreProperties>
</file>