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Lst>
  <p:sldIdLst>
    <p:sldId id="263" r:id="rId6"/>
    <p:sldId id="264" r:id="rId7"/>
    <p:sldId id="265"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02" y="5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250399-93E0-4DC0-80AD-80AB434D746D}" type="datetimeFigureOut">
              <a:rPr lang="en-US" smtClean="0"/>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4DAC7E-65D5-4315-9181-A420DA300BF6}" type="slidenum">
              <a:rPr lang="en-US" smtClean="0"/>
              <a:t>‹#›</a:t>
            </a:fld>
            <a:endParaRPr lang="en-US"/>
          </a:p>
        </p:txBody>
      </p:sp>
    </p:spTree>
    <p:extLst>
      <p:ext uri="{BB962C8B-B14F-4D97-AF65-F5344CB8AC3E}">
        <p14:creationId xmlns:p14="http://schemas.microsoft.com/office/powerpoint/2010/main" val="3330453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250399-93E0-4DC0-80AD-80AB434D746D}" type="datetimeFigureOut">
              <a:rPr lang="en-US" smtClean="0"/>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4DAC7E-65D5-4315-9181-A420DA300BF6}" type="slidenum">
              <a:rPr lang="en-US" smtClean="0"/>
              <a:t>‹#›</a:t>
            </a:fld>
            <a:endParaRPr lang="en-US"/>
          </a:p>
        </p:txBody>
      </p:sp>
    </p:spTree>
    <p:extLst>
      <p:ext uri="{BB962C8B-B14F-4D97-AF65-F5344CB8AC3E}">
        <p14:creationId xmlns:p14="http://schemas.microsoft.com/office/powerpoint/2010/main" val="242568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250399-93E0-4DC0-80AD-80AB434D746D}" type="datetimeFigureOut">
              <a:rPr lang="en-US" smtClean="0"/>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4DAC7E-65D5-4315-9181-A420DA300BF6}" type="slidenum">
              <a:rPr lang="en-US" smtClean="0"/>
              <a:t>‹#›</a:t>
            </a:fld>
            <a:endParaRPr lang="en-US"/>
          </a:p>
        </p:txBody>
      </p:sp>
    </p:spTree>
    <p:extLst>
      <p:ext uri="{BB962C8B-B14F-4D97-AF65-F5344CB8AC3E}">
        <p14:creationId xmlns:p14="http://schemas.microsoft.com/office/powerpoint/2010/main" val="37859984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B956138-737D-4B9E-91A2-01D740A1BFF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440412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561EA26-71A4-451F-A185-6BA7EE5184C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326452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96E1AF2-6AA8-456C-AD5B-E0461FB4BB6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67274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5AC6802-E40C-4970-9037-49DF6C460C9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52452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5CF6FC2C-C18C-4E51-805C-14331938355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698150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57AF710-8AE8-40D4-BB29-30033BC8B4A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992066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5261873D-994B-414D-9632-80BA5FA1B79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585790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FB4F566-ADE7-4D8F-AEB5-705CC34C49C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88080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250399-93E0-4DC0-80AD-80AB434D746D}" type="datetimeFigureOut">
              <a:rPr lang="en-US" smtClean="0"/>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4DAC7E-65D5-4315-9181-A420DA300BF6}" type="slidenum">
              <a:rPr lang="en-US" smtClean="0"/>
              <a:t>‹#›</a:t>
            </a:fld>
            <a:endParaRPr lang="en-US"/>
          </a:p>
        </p:txBody>
      </p:sp>
    </p:spTree>
    <p:extLst>
      <p:ext uri="{BB962C8B-B14F-4D97-AF65-F5344CB8AC3E}">
        <p14:creationId xmlns:p14="http://schemas.microsoft.com/office/powerpoint/2010/main" val="10776800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C409B2F-5D06-4410-A0F7-322CAF6079B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649316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ECDF127-FAEA-40F2-BC32-DAD85F58460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572295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2ACBCB3-AFD3-4BAA-928C-2D4F9FAC426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870879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B956138-737D-4B9E-91A2-01D740A1BFF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3308093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561EA26-71A4-451F-A185-6BA7EE5184C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195092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96E1AF2-6AA8-456C-AD5B-E0461FB4BB6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405891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5AC6802-E40C-4970-9037-49DF6C460C9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104297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5CF6FC2C-C18C-4E51-805C-14331938355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801211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57AF710-8AE8-40D4-BB29-30033BC8B4A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581890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5261873D-994B-414D-9632-80BA5FA1B79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02263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250399-93E0-4DC0-80AD-80AB434D746D}" type="datetimeFigureOut">
              <a:rPr lang="en-US" smtClean="0"/>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4DAC7E-65D5-4315-9181-A420DA300BF6}" type="slidenum">
              <a:rPr lang="en-US" smtClean="0"/>
              <a:t>‹#›</a:t>
            </a:fld>
            <a:endParaRPr lang="en-US"/>
          </a:p>
        </p:txBody>
      </p:sp>
    </p:spTree>
    <p:extLst>
      <p:ext uri="{BB962C8B-B14F-4D97-AF65-F5344CB8AC3E}">
        <p14:creationId xmlns:p14="http://schemas.microsoft.com/office/powerpoint/2010/main" val="285713833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FB4F566-ADE7-4D8F-AEB5-705CC34C49C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5669428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C409B2F-5D06-4410-A0F7-322CAF6079B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6625152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ECDF127-FAEA-40F2-BC32-DAD85F58460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878571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2ACBCB3-AFD3-4BAA-928C-2D4F9FAC426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3629256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B956138-737D-4B9E-91A2-01D740A1BFF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5500049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561EA26-71A4-451F-A185-6BA7EE5184C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2595063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96E1AF2-6AA8-456C-AD5B-E0461FB4BB6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4813567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5AC6802-E40C-4970-9037-49DF6C460C9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4139948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5CF6FC2C-C18C-4E51-805C-14331938355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1637436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57AF710-8AE8-40D4-BB29-30033BC8B4A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71772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250399-93E0-4DC0-80AD-80AB434D746D}" type="datetimeFigureOut">
              <a:rPr lang="en-US" smtClean="0"/>
              <a:t>2/11/2016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4DAC7E-65D5-4315-9181-A420DA300BF6}" type="slidenum">
              <a:rPr lang="en-US" smtClean="0"/>
              <a:t>‹#›</a:t>
            </a:fld>
            <a:endParaRPr lang="en-US"/>
          </a:p>
        </p:txBody>
      </p:sp>
    </p:spTree>
    <p:extLst>
      <p:ext uri="{BB962C8B-B14F-4D97-AF65-F5344CB8AC3E}">
        <p14:creationId xmlns:p14="http://schemas.microsoft.com/office/powerpoint/2010/main" val="296273438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5261873D-994B-414D-9632-80BA5FA1B79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8957389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FB4F566-ADE7-4D8F-AEB5-705CC34C49C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0690779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C409B2F-5D06-4410-A0F7-322CAF6079B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7804665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ECDF127-FAEA-40F2-BC32-DAD85F58460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5774962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2ACBCB3-AFD3-4BAA-928C-2D4F9FAC426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027049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B956138-737D-4B9E-91A2-01D740A1BFF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1663104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561EA26-71A4-451F-A185-6BA7EE5184C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0396677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96E1AF2-6AA8-456C-AD5B-E0461FB4BB6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0785611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5AC6802-E40C-4970-9037-49DF6C460C9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759818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5CF6FC2C-C18C-4E51-805C-14331938355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57515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250399-93E0-4DC0-80AD-80AB434D746D}" type="datetimeFigureOut">
              <a:rPr lang="en-US" smtClean="0"/>
              <a:t>2/11/2016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4DAC7E-65D5-4315-9181-A420DA300BF6}" type="slidenum">
              <a:rPr lang="en-US" smtClean="0"/>
              <a:t>‹#›</a:t>
            </a:fld>
            <a:endParaRPr lang="en-US"/>
          </a:p>
        </p:txBody>
      </p:sp>
    </p:spTree>
    <p:extLst>
      <p:ext uri="{BB962C8B-B14F-4D97-AF65-F5344CB8AC3E}">
        <p14:creationId xmlns:p14="http://schemas.microsoft.com/office/powerpoint/2010/main" val="4010204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57AF710-8AE8-40D4-BB29-30033BC8B4A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5534673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5261873D-994B-414D-9632-80BA5FA1B79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8508583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FB4F566-ADE7-4D8F-AEB5-705CC34C49C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4107884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C409B2F-5D06-4410-A0F7-322CAF6079B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5541035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ECDF127-FAEA-40F2-BC32-DAD85F58460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21814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2ACBCB3-AFD3-4BAA-928C-2D4F9FAC426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21893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250399-93E0-4DC0-80AD-80AB434D746D}" type="datetimeFigureOut">
              <a:rPr lang="en-US" smtClean="0"/>
              <a:t>2/11/2016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4DAC7E-65D5-4315-9181-A420DA300BF6}" type="slidenum">
              <a:rPr lang="en-US" smtClean="0"/>
              <a:t>‹#›</a:t>
            </a:fld>
            <a:endParaRPr lang="en-US"/>
          </a:p>
        </p:txBody>
      </p:sp>
    </p:spTree>
    <p:extLst>
      <p:ext uri="{BB962C8B-B14F-4D97-AF65-F5344CB8AC3E}">
        <p14:creationId xmlns:p14="http://schemas.microsoft.com/office/powerpoint/2010/main" val="1143223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250399-93E0-4DC0-80AD-80AB434D746D}" type="datetimeFigureOut">
              <a:rPr lang="en-US" smtClean="0"/>
              <a:t>2/11/2016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4DAC7E-65D5-4315-9181-A420DA300BF6}" type="slidenum">
              <a:rPr lang="en-US" smtClean="0"/>
              <a:t>‹#›</a:t>
            </a:fld>
            <a:endParaRPr lang="en-US"/>
          </a:p>
        </p:txBody>
      </p:sp>
    </p:spTree>
    <p:extLst>
      <p:ext uri="{BB962C8B-B14F-4D97-AF65-F5344CB8AC3E}">
        <p14:creationId xmlns:p14="http://schemas.microsoft.com/office/powerpoint/2010/main" val="355500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250399-93E0-4DC0-80AD-80AB434D746D}" type="datetimeFigureOut">
              <a:rPr lang="en-US" smtClean="0"/>
              <a:t>2/11/2016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4DAC7E-65D5-4315-9181-A420DA300BF6}" type="slidenum">
              <a:rPr lang="en-US" smtClean="0"/>
              <a:t>‹#›</a:t>
            </a:fld>
            <a:endParaRPr lang="en-US"/>
          </a:p>
        </p:txBody>
      </p:sp>
    </p:spTree>
    <p:extLst>
      <p:ext uri="{BB962C8B-B14F-4D97-AF65-F5344CB8AC3E}">
        <p14:creationId xmlns:p14="http://schemas.microsoft.com/office/powerpoint/2010/main" val="1964200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250399-93E0-4DC0-80AD-80AB434D746D}" type="datetimeFigureOut">
              <a:rPr lang="en-US" smtClean="0"/>
              <a:t>2/11/2016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4DAC7E-65D5-4315-9181-A420DA300BF6}" type="slidenum">
              <a:rPr lang="en-US" smtClean="0"/>
              <a:t>‹#›</a:t>
            </a:fld>
            <a:endParaRPr lang="en-US"/>
          </a:p>
        </p:txBody>
      </p:sp>
    </p:spTree>
    <p:extLst>
      <p:ext uri="{BB962C8B-B14F-4D97-AF65-F5344CB8AC3E}">
        <p14:creationId xmlns:p14="http://schemas.microsoft.com/office/powerpoint/2010/main" val="1280586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250399-93E0-4DC0-80AD-80AB434D746D}" type="datetimeFigureOut">
              <a:rPr lang="en-US" smtClean="0"/>
              <a:t>2/11/2016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4DAC7E-65D5-4315-9181-A420DA300BF6}" type="slidenum">
              <a:rPr lang="en-US" smtClean="0"/>
              <a:t>‹#›</a:t>
            </a:fld>
            <a:endParaRPr lang="en-US"/>
          </a:p>
        </p:txBody>
      </p:sp>
    </p:spTree>
    <p:extLst>
      <p:ext uri="{BB962C8B-B14F-4D97-AF65-F5344CB8AC3E}">
        <p14:creationId xmlns:p14="http://schemas.microsoft.com/office/powerpoint/2010/main" val="6479427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717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9936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a:latin typeface="+mn-lt"/>
                <a:ea typeface="+mn-ea"/>
                <a:cs typeface="+mn-cs"/>
              </a:defRPr>
            </a:lvl1pPr>
          </a:lstStyle>
          <a:p>
            <a:pPr>
              <a:defRPr/>
            </a:pPr>
            <a:endParaRPr lang="en-US">
              <a:solidFill>
                <a:srgbClr val="000000"/>
              </a:solidFill>
            </a:endParaRPr>
          </a:p>
        </p:txBody>
      </p:sp>
      <p:sp>
        <p:nvSpPr>
          <p:cNvPr id="39936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a:latin typeface="+mn-lt"/>
                <a:ea typeface="+mn-ea"/>
                <a:cs typeface="+mn-cs"/>
              </a:defRPr>
            </a:lvl1pPr>
          </a:lstStyle>
          <a:p>
            <a:pPr>
              <a:defRPr/>
            </a:pPr>
            <a:endParaRPr lang="en-US">
              <a:solidFill>
                <a:srgbClr val="000000"/>
              </a:solidFill>
            </a:endParaRPr>
          </a:p>
        </p:txBody>
      </p:sp>
      <p:sp>
        <p:nvSpPr>
          <p:cNvPr id="39936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400">
                <a:latin typeface="+mn-lt"/>
                <a:ea typeface="+mn-ea"/>
                <a:cs typeface="+mn-cs"/>
              </a:defRPr>
            </a:lvl1pPr>
          </a:lstStyle>
          <a:p>
            <a:pPr>
              <a:defRPr/>
            </a:pPr>
            <a:fld id="{E19308AA-3FB2-4BBC-AD82-94ED9BF6D54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59855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717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9936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a:latin typeface="+mn-lt"/>
                <a:ea typeface="+mn-ea"/>
                <a:cs typeface="+mn-cs"/>
              </a:defRPr>
            </a:lvl1pPr>
          </a:lstStyle>
          <a:p>
            <a:pPr>
              <a:defRPr/>
            </a:pPr>
            <a:endParaRPr lang="en-US">
              <a:solidFill>
                <a:srgbClr val="000000"/>
              </a:solidFill>
            </a:endParaRPr>
          </a:p>
        </p:txBody>
      </p:sp>
      <p:sp>
        <p:nvSpPr>
          <p:cNvPr id="39936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a:latin typeface="+mn-lt"/>
                <a:ea typeface="+mn-ea"/>
                <a:cs typeface="+mn-cs"/>
              </a:defRPr>
            </a:lvl1pPr>
          </a:lstStyle>
          <a:p>
            <a:pPr>
              <a:defRPr/>
            </a:pPr>
            <a:endParaRPr lang="en-US">
              <a:solidFill>
                <a:srgbClr val="000000"/>
              </a:solidFill>
            </a:endParaRPr>
          </a:p>
        </p:txBody>
      </p:sp>
      <p:sp>
        <p:nvSpPr>
          <p:cNvPr id="39936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400">
                <a:latin typeface="+mn-lt"/>
                <a:ea typeface="+mn-ea"/>
                <a:cs typeface="+mn-cs"/>
              </a:defRPr>
            </a:lvl1pPr>
          </a:lstStyle>
          <a:p>
            <a:pPr>
              <a:defRPr/>
            </a:pPr>
            <a:fld id="{E19308AA-3FB2-4BBC-AD82-94ED9BF6D54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0286094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717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9936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a:latin typeface="+mn-lt"/>
                <a:ea typeface="+mn-ea"/>
                <a:cs typeface="+mn-cs"/>
              </a:defRPr>
            </a:lvl1pPr>
          </a:lstStyle>
          <a:p>
            <a:pPr>
              <a:defRPr/>
            </a:pPr>
            <a:endParaRPr lang="en-US">
              <a:solidFill>
                <a:srgbClr val="000000"/>
              </a:solidFill>
            </a:endParaRPr>
          </a:p>
        </p:txBody>
      </p:sp>
      <p:sp>
        <p:nvSpPr>
          <p:cNvPr id="39936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a:latin typeface="+mn-lt"/>
                <a:ea typeface="+mn-ea"/>
                <a:cs typeface="+mn-cs"/>
              </a:defRPr>
            </a:lvl1pPr>
          </a:lstStyle>
          <a:p>
            <a:pPr>
              <a:defRPr/>
            </a:pPr>
            <a:endParaRPr lang="en-US">
              <a:solidFill>
                <a:srgbClr val="000000"/>
              </a:solidFill>
            </a:endParaRPr>
          </a:p>
        </p:txBody>
      </p:sp>
      <p:sp>
        <p:nvSpPr>
          <p:cNvPr id="39936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400">
                <a:latin typeface="+mn-lt"/>
                <a:ea typeface="+mn-ea"/>
                <a:cs typeface="+mn-cs"/>
              </a:defRPr>
            </a:lvl1pPr>
          </a:lstStyle>
          <a:p>
            <a:pPr>
              <a:defRPr/>
            </a:pPr>
            <a:fld id="{E19308AA-3FB2-4BBC-AD82-94ED9BF6D54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4052732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717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9936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a:latin typeface="+mn-lt"/>
                <a:ea typeface="+mn-ea"/>
                <a:cs typeface="+mn-cs"/>
              </a:defRPr>
            </a:lvl1pPr>
          </a:lstStyle>
          <a:p>
            <a:pPr>
              <a:defRPr/>
            </a:pPr>
            <a:endParaRPr lang="en-US">
              <a:solidFill>
                <a:srgbClr val="000000"/>
              </a:solidFill>
            </a:endParaRPr>
          </a:p>
        </p:txBody>
      </p:sp>
      <p:sp>
        <p:nvSpPr>
          <p:cNvPr id="39936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a:latin typeface="+mn-lt"/>
                <a:ea typeface="+mn-ea"/>
                <a:cs typeface="+mn-cs"/>
              </a:defRPr>
            </a:lvl1pPr>
          </a:lstStyle>
          <a:p>
            <a:pPr>
              <a:defRPr/>
            </a:pPr>
            <a:endParaRPr lang="en-US">
              <a:solidFill>
                <a:srgbClr val="000000"/>
              </a:solidFill>
            </a:endParaRPr>
          </a:p>
        </p:txBody>
      </p:sp>
      <p:sp>
        <p:nvSpPr>
          <p:cNvPr id="39936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400">
                <a:latin typeface="+mn-lt"/>
                <a:ea typeface="+mn-ea"/>
                <a:cs typeface="+mn-cs"/>
              </a:defRPr>
            </a:lvl1pPr>
          </a:lstStyle>
          <a:p>
            <a:pPr>
              <a:defRPr/>
            </a:pPr>
            <a:fld id="{E19308AA-3FB2-4BBC-AD82-94ED9BF6D54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9081129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2209800" y="-76200"/>
            <a:ext cx="6019800" cy="533400"/>
          </a:xfrm>
        </p:spPr>
        <p:txBody>
          <a:bodyPr/>
          <a:lstStyle/>
          <a:p>
            <a:r>
              <a:rPr lang="en-US" altLang="en-US" sz="2800" b="1" dirty="0" smtClean="0"/>
              <a:t>Our Family Plan</a:t>
            </a:r>
          </a:p>
        </p:txBody>
      </p:sp>
      <p:sp>
        <p:nvSpPr>
          <p:cNvPr id="29699" name="Content Placeholder 2"/>
          <p:cNvSpPr>
            <a:spLocks noGrp="1"/>
          </p:cNvSpPr>
          <p:nvPr>
            <p:ph idx="1"/>
          </p:nvPr>
        </p:nvSpPr>
        <p:spPr>
          <a:xfrm>
            <a:off x="2133600" y="571500"/>
            <a:ext cx="5791200" cy="495300"/>
          </a:xfrm>
        </p:spPr>
        <p:txBody>
          <a:bodyPr>
            <a:normAutofit fontScale="25000" lnSpcReduction="20000"/>
          </a:bodyPr>
          <a:lstStyle/>
          <a:p>
            <a:pPr algn="ctr">
              <a:buFontTx/>
              <a:buNone/>
            </a:pPr>
            <a:r>
              <a:rPr lang="en-US" altLang="en-US" sz="5600" b="1" dirty="0" smtClean="0"/>
              <a:t>In order to become the family we want to be, we will follow this family plan. The contract for Abby’s Daily Routine is part of this plan: </a:t>
            </a:r>
          </a:p>
          <a:p>
            <a:pPr algn="ctr">
              <a:buFontTx/>
              <a:buNone/>
            </a:pPr>
            <a:endParaRPr lang="en-US" altLang="en-US" sz="5600" b="1" dirty="0" smtClean="0"/>
          </a:p>
          <a:p>
            <a:pPr algn="ctr">
              <a:buFontTx/>
              <a:buNone/>
            </a:pPr>
            <a:endParaRPr lang="en-US" altLang="en-US" sz="5600" b="1" dirty="0" smtClean="0"/>
          </a:p>
          <a:p>
            <a:pPr algn="ctr">
              <a:buFontTx/>
              <a:buNone/>
            </a:pPr>
            <a:endParaRPr lang="en-US" altLang="en-US" sz="1200" b="1" dirty="0" smtClean="0"/>
          </a:p>
          <a:p>
            <a:pPr algn="ctr">
              <a:buFontTx/>
              <a:buNone/>
            </a:pPr>
            <a:endParaRPr lang="en-US" altLang="en-US" sz="1200" b="1" dirty="0" smtClean="0"/>
          </a:p>
          <a:p>
            <a:pPr>
              <a:buFontTx/>
              <a:buNone/>
            </a:pPr>
            <a:endParaRPr lang="en-US" altLang="en-US" sz="1000" b="1" dirty="0" smtClean="0"/>
          </a:p>
          <a:p>
            <a:pPr>
              <a:buFontTx/>
              <a:buNone/>
            </a:pPr>
            <a:r>
              <a:rPr lang="en-US" altLang="en-US" sz="1200" b="1" dirty="0" smtClean="0"/>
              <a:t>	</a:t>
            </a:r>
          </a:p>
          <a:p>
            <a:pPr>
              <a:buFontTx/>
              <a:buNone/>
            </a:pPr>
            <a:r>
              <a:rPr lang="en-US" altLang="en-US" sz="1200" b="1" dirty="0" smtClean="0"/>
              <a:t>	</a:t>
            </a:r>
          </a:p>
          <a:p>
            <a:pPr>
              <a:buFontTx/>
              <a:buNone/>
            </a:pPr>
            <a:endParaRPr lang="en-US" altLang="en-US" sz="1100" b="1" dirty="0" smtClean="0"/>
          </a:p>
          <a:p>
            <a:pPr>
              <a:buFontTx/>
              <a:buNone/>
            </a:pPr>
            <a:endParaRPr lang="en-US" altLang="en-US" sz="1100" b="1" dirty="0" smtClean="0"/>
          </a:p>
          <a:p>
            <a:pPr>
              <a:buFontTx/>
              <a:buNone/>
            </a:pPr>
            <a:endParaRPr lang="en-US" altLang="en-US" sz="1100" b="1" dirty="0" smtClean="0"/>
          </a:p>
          <a:p>
            <a:pPr>
              <a:buFontTx/>
              <a:buNone/>
            </a:pPr>
            <a:endParaRPr lang="en-US" altLang="en-US" sz="1100" b="1" dirty="0" smtClean="0"/>
          </a:p>
          <a:p>
            <a:pPr>
              <a:buFontTx/>
              <a:buNone/>
            </a:pPr>
            <a:endParaRPr lang="en-US" altLang="en-US" sz="1100" b="1" dirty="0" smtClean="0"/>
          </a:p>
          <a:p>
            <a:pPr>
              <a:buFontTx/>
              <a:buNone/>
            </a:pPr>
            <a:endParaRPr lang="en-US" altLang="en-US" sz="1100" b="1" dirty="0" smtClean="0"/>
          </a:p>
          <a:p>
            <a:pPr>
              <a:buFontTx/>
              <a:buNone/>
            </a:pPr>
            <a:endParaRPr lang="en-US" altLang="en-US" sz="1100" b="1" dirty="0" smtClean="0"/>
          </a:p>
          <a:p>
            <a:pPr>
              <a:buFontTx/>
              <a:buNone/>
            </a:pPr>
            <a:endParaRPr lang="en-US" altLang="en-US" sz="1100" b="1" dirty="0" smtClean="0"/>
          </a:p>
          <a:p>
            <a:pPr>
              <a:buFontTx/>
              <a:buNone/>
            </a:pPr>
            <a:endParaRPr lang="en-US" altLang="en-US" sz="1100" b="1" dirty="0" smtClean="0"/>
          </a:p>
          <a:p>
            <a:pPr>
              <a:buFontTx/>
              <a:buNone/>
            </a:pPr>
            <a:endParaRPr lang="en-US" altLang="en-US" sz="1100" b="1" dirty="0" smtClean="0"/>
          </a:p>
          <a:p>
            <a:pPr>
              <a:buFontTx/>
              <a:buNone/>
            </a:pPr>
            <a:endParaRPr lang="en-US" altLang="en-US" sz="1100" b="1" dirty="0" smtClean="0"/>
          </a:p>
          <a:p>
            <a:pPr>
              <a:buFontTx/>
              <a:buNone/>
            </a:pPr>
            <a:endParaRPr lang="en-US" altLang="en-US" sz="1100" b="1" dirty="0" smtClean="0"/>
          </a:p>
          <a:p>
            <a:pPr>
              <a:buFontTx/>
              <a:buNone/>
            </a:pPr>
            <a:r>
              <a:rPr lang="en-US" altLang="en-US" sz="1200" b="1" dirty="0" smtClean="0"/>
              <a:t>	</a:t>
            </a:r>
          </a:p>
          <a:p>
            <a:pPr>
              <a:buFontTx/>
              <a:buNone/>
            </a:pPr>
            <a:endParaRPr lang="en-US" altLang="en-US" sz="1200" b="1" dirty="0" smtClean="0"/>
          </a:p>
          <a:p>
            <a:pPr>
              <a:buFontTx/>
              <a:buNone/>
            </a:pPr>
            <a:endParaRPr lang="en-US" altLang="en-US" sz="1200" b="1" dirty="0" smtClean="0"/>
          </a:p>
          <a:p>
            <a:pPr>
              <a:buFontTx/>
              <a:buNone/>
            </a:pPr>
            <a:endParaRPr lang="en-US" altLang="en-US" sz="1200" b="1" dirty="0" smtClean="0"/>
          </a:p>
          <a:p>
            <a:pPr>
              <a:buFontTx/>
              <a:buNone/>
            </a:pPr>
            <a:r>
              <a:rPr lang="en-US" altLang="en-US" sz="1200" b="1" dirty="0" smtClean="0"/>
              <a:t>		</a:t>
            </a:r>
          </a:p>
          <a:p>
            <a:pPr>
              <a:buFontTx/>
              <a:buNone/>
            </a:pPr>
            <a:r>
              <a:rPr lang="en-US" altLang="en-US" sz="1200" b="1" dirty="0" smtClean="0"/>
              <a:t>	</a:t>
            </a:r>
          </a:p>
        </p:txBody>
      </p:sp>
      <p:sp>
        <p:nvSpPr>
          <p:cNvPr id="6" name="TextBox 5"/>
          <p:cNvSpPr txBox="1"/>
          <p:nvPr/>
        </p:nvSpPr>
        <p:spPr>
          <a:xfrm>
            <a:off x="323850" y="1354138"/>
            <a:ext cx="8610600" cy="5264150"/>
          </a:xfrm>
          <a:prstGeom prst="rect">
            <a:avLst/>
          </a:prstGeom>
          <a:ln>
            <a:solidFill>
              <a:srgbClr val="FF9900"/>
            </a:solidFill>
          </a:ln>
        </p:spPr>
        <p:style>
          <a:lnRef idx="2">
            <a:schemeClr val="dk1"/>
          </a:lnRef>
          <a:fillRef idx="1">
            <a:schemeClr val="lt1"/>
          </a:fillRef>
          <a:effectRef idx="0">
            <a:schemeClr val="dk1"/>
          </a:effectRef>
          <a:fontRef idx="minor">
            <a:schemeClr val="dk1"/>
          </a:fontRef>
        </p:style>
        <p:txBody>
          <a:bodyPr>
            <a:spAutoFit/>
          </a:bodyPr>
          <a:lstStyle/>
          <a:p>
            <a:pPr>
              <a:defRPr/>
            </a:pPr>
            <a:r>
              <a:rPr lang="en-US" sz="1200" dirty="0"/>
              <a:t>Because of our love for </a:t>
            </a:r>
            <a:r>
              <a:rPr lang="en-US" sz="1200" dirty="0" smtClean="0"/>
              <a:t>Abby, </a:t>
            </a:r>
            <a:r>
              <a:rPr lang="en-US" sz="1200" dirty="0"/>
              <a:t>we have the following expectations for her. We want </a:t>
            </a:r>
            <a:r>
              <a:rPr lang="en-US" sz="1200" dirty="0" smtClean="0"/>
              <a:t>Abby </a:t>
            </a:r>
            <a:r>
              <a:rPr lang="en-US" sz="1200" dirty="0"/>
              <a:t>to live a safe, healthy, and happy life. </a:t>
            </a:r>
            <a:r>
              <a:rPr lang="en-US" sz="1200" b="1" dirty="0">
                <a:solidFill>
                  <a:srgbClr val="009900"/>
                </a:solidFill>
              </a:rPr>
              <a:t>(Healthy Undercurrents: Consistency &amp; Accountability)</a:t>
            </a:r>
          </a:p>
          <a:p>
            <a:pPr>
              <a:defRPr/>
            </a:pPr>
            <a:r>
              <a:rPr lang="en-US" sz="1200" b="1" dirty="0"/>
              <a:t>Rule: </a:t>
            </a:r>
            <a:r>
              <a:rPr lang="en-US" sz="1200" dirty="0" smtClean="0"/>
              <a:t>Abby </a:t>
            </a:r>
            <a:r>
              <a:rPr lang="en-US" sz="1200" dirty="0"/>
              <a:t>is expected to follow her Daily Schedule every day. She can earn marshmallows for everything she completes. She can spend her marshmallows on approved items or activities. </a:t>
            </a:r>
          </a:p>
          <a:p>
            <a:pPr>
              <a:defRPr/>
            </a:pPr>
            <a:endParaRPr lang="en-US" sz="1200" dirty="0"/>
          </a:p>
          <a:p>
            <a:pPr>
              <a:defRPr/>
            </a:pPr>
            <a:r>
              <a:rPr lang="en-US" sz="1200" b="1" dirty="0"/>
              <a:t>SCHOOL DAYS</a:t>
            </a:r>
          </a:p>
          <a:p>
            <a:pPr>
              <a:defRPr/>
            </a:pPr>
            <a:r>
              <a:rPr lang="en-US" sz="1200" b="1" dirty="0"/>
              <a:t>Morning Schedule</a:t>
            </a:r>
            <a:r>
              <a:rPr lang="en-US" sz="1200" dirty="0"/>
              <a:t> </a:t>
            </a:r>
          </a:p>
          <a:p>
            <a:pPr marL="171450" indent="-171450">
              <a:buFont typeface="Wingdings" panose="05000000000000000000" pitchFamily="2" charset="2"/>
              <a:buChar char="ü"/>
              <a:defRPr/>
            </a:pPr>
            <a:r>
              <a:rPr lang="en-US" sz="1200" dirty="0"/>
              <a:t>Wake up by </a:t>
            </a:r>
            <a:r>
              <a:rPr lang="en-US" sz="1200" dirty="0" smtClean="0"/>
              <a:t>6am </a:t>
            </a:r>
            <a:r>
              <a:rPr lang="en-US" sz="1200" dirty="0"/>
              <a:t>if showering, </a:t>
            </a:r>
            <a:r>
              <a:rPr lang="en-US" sz="1200" dirty="0" smtClean="0"/>
              <a:t>6:30am </a:t>
            </a:r>
            <a:r>
              <a:rPr lang="en-US" sz="1200" dirty="0"/>
              <a:t>if showered the night before</a:t>
            </a:r>
          </a:p>
          <a:p>
            <a:pPr marL="171450" indent="-171450">
              <a:buFont typeface="Wingdings" panose="05000000000000000000" pitchFamily="2" charset="2"/>
              <a:buChar char="ü"/>
              <a:defRPr/>
            </a:pPr>
            <a:r>
              <a:rPr lang="en-US" sz="1200" dirty="0"/>
              <a:t>Hygiene</a:t>
            </a:r>
          </a:p>
          <a:p>
            <a:pPr marL="628650" lvl="1" indent="-171450">
              <a:buFont typeface="Wingdings" panose="05000000000000000000" pitchFamily="2" charset="2"/>
              <a:buChar char="ü"/>
              <a:defRPr/>
            </a:pPr>
            <a:r>
              <a:rPr lang="en-US" sz="1200" dirty="0"/>
              <a:t>Shower (unless done the night before)</a:t>
            </a:r>
          </a:p>
          <a:p>
            <a:pPr marL="628650" lvl="1" indent="-171450">
              <a:buFont typeface="Wingdings" panose="05000000000000000000" pitchFamily="2" charset="2"/>
              <a:buChar char="ü"/>
              <a:defRPr/>
            </a:pPr>
            <a:r>
              <a:rPr lang="en-US" sz="1200" dirty="0"/>
              <a:t>Brush hair</a:t>
            </a:r>
          </a:p>
          <a:p>
            <a:pPr marL="628650" lvl="1" indent="-171450">
              <a:buFont typeface="Wingdings" panose="05000000000000000000" pitchFamily="2" charset="2"/>
              <a:buChar char="ü"/>
              <a:defRPr/>
            </a:pPr>
            <a:r>
              <a:rPr lang="en-US" sz="1200" dirty="0"/>
              <a:t>Brush teeth</a:t>
            </a:r>
          </a:p>
          <a:p>
            <a:pPr marL="628650" lvl="1" indent="-171450">
              <a:buFont typeface="Wingdings" panose="05000000000000000000" pitchFamily="2" charset="2"/>
              <a:buChar char="ü"/>
              <a:defRPr/>
            </a:pPr>
            <a:r>
              <a:rPr lang="en-US" sz="1200" dirty="0"/>
              <a:t>Put on clean clothes</a:t>
            </a:r>
          </a:p>
          <a:p>
            <a:pPr marL="628650" lvl="1" indent="-171450">
              <a:buFont typeface="Wingdings" panose="05000000000000000000" pitchFamily="2" charset="2"/>
              <a:buChar char="ü"/>
              <a:defRPr/>
            </a:pPr>
            <a:r>
              <a:rPr lang="en-US" sz="1200" dirty="0"/>
              <a:t>Take pull ups to the trash</a:t>
            </a:r>
          </a:p>
          <a:p>
            <a:pPr marL="171450" indent="-171450">
              <a:buFont typeface="Wingdings" panose="05000000000000000000" pitchFamily="2" charset="2"/>
              <a:buChar char="ü"/>
              <a:defRPr/>
            </a:pPr>
            <a:r>
              <a:rPr lang="en-US" sz="1200" dirty="0"/>
              <a:t>Be in the kitchen by </a:t>
            </a:r>
            <a:r>
              <a:rPr lang="en-US" sz="1200" dirty="0" smtClean="0"/>
              <a:t>7am </a:t>
            </a:r>
            <a:r>
              <a:rPr lang="en-US" sz="1200" dirty="0"/>
              <a:t>with all your school </a:t>
            </a:r>
            <a:r>
              <a:rPr lang="en-US" sz="1200" dirty="0" smtClean="0"/>
              <a:t>bag</a:t>
            </a:r>
            <a:r>
              <a:rPr lang="en-US" sz="1200" dirty="0" smtClean="0"/>
              <a:t> </a:t>
            </a:r>
            <a:r>
              <a:rPr lang="en-US" sz="1200" dirty="0"/>
              <a:t>ready</a:t>
            </a:r>
          </a:p>
          <a:p>
            <a:pPr marL="171450" indent="-171450">
              <a:buFont typeface="Wingdings" panose="05000000000000000000" pitchFamily="2" charset="2"/>
              <a:buChar char="ü"/>
              <a:defRPr/>
            </a:pPr>
            <a:r>
              <a:rPr lang="en-US" sz="1200" dirty="0"/>
              <a:t>Take medication </a:t>
            </a:r>
            <a:r>
              <a:rPr lang="en-US" sz="1200" dirty="0" smtClean="0"/>
              <a:t>without argument</a:t>
            </a:r>
            <a:endParaRPr lang="en-US" sz="1200" dirty="0"/>
          </a:p>
          <a:p>
            <a:pPr marL="171450" indent="-171450">
              <a:buFont typeface="Wingdings" panose="05000000000000000000" pitchFamily="2" charset="2"/>
              <a:buChar char="ü"/>
              <a:defRPr/>
            </a:pPr>
            <a:r>
              <a:rPr lang="en-US" sz="1200" dirty="0"/>
              <a:t>Be ready for school by </a:t>
            </a:r>
            <a:r>
              <a:rPr lang="en-US" sz="1200" dirty="0" smtClean="0"/>
              <a:t>7:15am </a:t>
            </a:r>
            <a:endParaRPr lang="en-US" sz="1200" dirty="0"/>
          </a:p>
          <a:p>
            <a:pPr>
              <a:defRPr/>
            </a:pPr>
            <a:r>
              <a:rPr lang="en-US" sz="1200" b="1" dirty="0"/>
              <a:t>After School</a:t>
            </a:r>
            <a:endParaRPr lang="en-US" sz="1200" dirty="0"/>
          </a:p>
          <a:p>
            <a:pPr marL="171450" indent="-171450">
              <a:buFont typeface="Wingdings" panose="05000000000000000000" pitchFamily="2" charset="2"/>
              <a:buChar char="ü"/>
              <a:defRPr/>
            </a:pPr>
            <a:r>
              <a:rPr lang="en-US" sz="1200" dirty="0"/>
              <a:t>Clean out your lunch bag</a:t>
            </a:r>
          </a:p>
          <a:p>
            <a:pPr marL="171450" indent="-171450">
              <a:buFont typeface="Wingdings" panose="05000000000000000000" pitchFamily="2" charset="2"/>
              <a:buChar char="ü"/>
              <a:defRPr/>
            </a:pPr>
            <a:r>
              <a:rPr lang="en-US" sz="1200" dirty="0"/>
              <a:t>Review Calendar and get ready for any after school activities</a:t>
            </a:r>
          </a:p>
          <a:p>
            <a:pPr marL="171450" indent="-171450">
              <a:buFont typeface="Wingdings" panose="05000000000000000000" pitchFamily="2" charset="2"/>
              <a:buChar char="ü"/>
              <a:defRPr/>
            </a:pPr>
            <a:r>
              <a:rPr lang="en-US" sz="1200" dirty="0"/>
              <a:t>Do homework before watching any TV</a:t>
            </a:r>
          </a:p>
          <a:p>
            <a:pPr>
              <a:defRPr/>
            </a:pPr>
            <a:r>
              <a:rPr lang="en-US" sz="1200" b="1" dirty="0"/>
              <a:t>Bedtime</a:t>
            </a:r>
            <a:endParaRPr lang="en-US" sz="1200" dirty="0"/>
          </a:p>
          <a:p>
            <a:pPr marL="171450" indent="-171450">
              <a:buFont typeface="Wingdings" panose="05000000000000000000" pitchFamily="2" charset="2"/>
              <a:buChar char="ü"/>
              <a:defRPr/>
            </a:pPr>
            <a:r>
              <a:rPr lang="en-US" sz="1200" dirty="0"/>
              <a:t>Brush teeth after snack or before bed</a:t>
            </a:r>
          </a:p>
          <a:p>
            <a:pPr marL="171450" indent="-171450">
              <a:buFont typeface="Wingdings" panose="05000000000000000000" pitchFamily="2" charset="2"/>
              <a:buChar char="ü"/>
              <a:defRPr/>
            </a:pPr>
            <a:r>
              <a:rPr lang="en-US" sz="1200" dirty="0"/>
              <a:t>Be in your room by </a:t>
            </a:r>
            <a:r>
              <a:rPr lang="en-US" sz="1200" dirty="0" smtClean="0"/>
              <a:t>9pm</a:t>
            </a:r>
            <a:endParaRPr lang="en-US" sz="1200" dirty="0"/>
          </a:p>
          <a:p>
            <a:pPr marL="171450" indent="-171450">
              <a:buFont typeface="Wingdings" panose="05000000000000000000" pitchFamily="2" charset="2"/>
              <a:buChar char="ü"/>
              <a:defRPr/>
            </a:pPr>
            <a:r>
              <a:rPr lang="en-US" sz="1200" dirty="0"/>
              <a:t>Put on pull up</a:t>
            </a:r>
          </a:p>
          <a:p>
            <a:pPr marL="171450" indent="-171450">
              <a:buFont typeface="Wingdings" panose="05000000000000000000" pitchFamily="2" charset="2"/>
              <a:buChar char="ü"/>
              <a:defRPr/>
            </a:pPr>
            <a:r>
              <a:rPr lang="en-US" sz="1200" dirty="0"/>
              <a:t>Do something calming for 10 minutes (like read a book with mom, listen to music, rocking, drawing) </a:t>
            </a:r>
          </a:p>
          <a:p>
            <a:pPr marL="171450" indent="-171450">
              <a:buFont typeface="Wingdings" panose="05000000000000000000" pitchFamily="2" charset="2"/>
              <a:buChar char="ü"/>
              <a:defRPr/>
            </a:pPr>
            <a:r>
              <a:rPr lang="en-US" sz="1200" dirty="0"/>
              <a:t>Take medication </a:t>
            </a:r>
            <a:r>
              <a:rPr lang="en-US" sz="1200" dirty="0" smtClean="0"/>
              <a:t>without argument</a:t>
            </a:r>
            <a:endParaRPr lang="en-US" sz="1200" dirty="0"/>
          </a:p>
          <a:p>
            <a:pPr>
              <a:defRPr/>
            </a:pPr>
            <a:endParaRPr lang="en-US" sz="1200" dirty="0"/>
          </a:p>
        </p:txBody>
      </p:sp>
      <p:pic>
        <p:nvPicPr>
          <p:cNvPr id="2970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2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17075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52400"/>
            <a:ext cx="9525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Title 1"/>
          <p:cNvSpPr>
            <a:spLocks noGrp="1"/>
          </p:cNvSpPr>
          <p:nvPr>
            <p:ph type="title"/>
          </p:nvPr>
        </p:nvSpPr>
        <p:spPr>
          <a:xfrm>
            <a:off x="609600" y="381000"/>
            <a:ext cx="8229600" cy="533400"/>
          </a:xfrm>
        </p:spPr>
        <p:txBody>
          <a:bodyPr/>
          <a:lstStyle/>
          <a:p>
            <a:r>
              <a:rPr lang="en-US" altLang="en-US" sz="2800" b="1" smtClean="0"/>
              <a:t>Our Family Plan Continued</a:t>
            </a:r>
          </a:p>
        </p:txBody>
      </p:sp>
      <p:sp>
        <p:nvSpPr>
          <p:cNvPr id="6" name="TextBox 5"/>
          <p:cNvSpPr txBox="1"/>
          <p:nvPr/>
        </p:nvSpPr>
        <p:spPr>
          <a:xfrm>
            <a:off x="304800" y="914400"/>
            <a:ext cx="8610600" cy="5816600"/>
          </a:xfrm>
          <a:prstGeom prst="rect">
            <a:avLst/>
          </a:prstGeom>
          <a:ln>
            <a:solidFill>
              <a:srgbClr val="FF9900"/>
            </a:solidFill>
          </a:ln>
        </p:spPr>
        <p:style>
          <a:lnRef idx="2">
            <a:schemeClr val="dk1"/>
          </a:lnRef>
          <a:fillRef idx="1">
            <a:schemeClr val="lt1"/>
          </a:fillRef>
          <a:effectRef idx="0">
            <a:schemeClr val="dk1"/>
          </a:effectRef>
          <a:fontRef idx="minor">
            <a:schemeClr val="dk1"/>
          </a:fontRef>
        </p:style>
        <p:txBody>
          <a:bodyPr>
            <a:spAutoFit/>
          </a:bodyPr>
          <a:lstStyle/>
          <a:p>
            <a:pPr fontAlgn="base">
              <a:spcBef>
                <a:spcPct val="0"/>
              </a:spcBef>
              <a:spcAft>
                <a:spcPct val="0"/>
              </a:spcAft>
              <a:defRPr/>
            </a:pPr>
            <a:r>
              <a:rPr lang="en-US" sz="1200" b="1" dirty="0">
                <a:solidFill>
                  <a:srgbClr val="000000"/>
                </a:solidFill>
              </a:rPr>
              <a:t>WEEKENDS</a:t>
            </a:r>
          </a:p>
          <a:p>
            <a:pPr fontAlgn="base">
              <a:spcBef>
                <a:spcPct val="0"/>
              </a:spcBef>
              <a:spcAft>
                <a:spcPct val="0"/>
              </a:spcAft>
              <a:defRPr/>
            </a:pPr>
            <a:r>
              <a:rPr lang="en-US" sz="1200" b="1" dirty="0">
                <a:solidFill>
                  <a:srgbClr val="000000"/>
                </a:solidFill>
              </a:rPr>
              <a:t>Morning Schedule</a:t>
            </a:r>
            <a:r>
              <a:rPr lang="en-US" sz="1200" dirty="0">
                <a:solidFill>
                  <a:srgbClr val="000000"/>
                </a:solidFill>
              </a:rPr>
              <a:t> </a:t>
            </a:r>
          </a:p>
          <a:p>
            <a:pPr marL="171450" indent="-171450" fontAlgn="base">
              <a:spcBef>
                <a:spcPct val="0"/>
              </a:spcBef>
              <a:spcAft>
                <a:spcPct val="0"/>
              </a:spcAft>
              <a:buFont typeface="Wingdings" panose="05000000000000000000" pitchFamily="2" charset="2"/>
              <a:buChar char="ü"/>
              <a:defRPr/>
            </a:pPr>
            <a:r>
              <a:rPr lang="en-US" sz="1200" dirty="0" smtClean="0">
                <a:solidFill>
                  <a:srgbClr val="000000"/>
                </a:solidFill>
              </a:rPr>
              <a:t>Abby </a:t>
            </a:r>
            <a:r>
              <a:rPr lang="en-US" sz="1200" dirty="0">
                <a:solidFill>
                  <a:srgbClr val="000000"/>
                </a:solidFill>
              </a:rPr>
              <a:t>can sleep in if she wants</a:t>
            </a:r>
          </a:p>
          <a:p>
            <a:pPr marL="171450" indent="-171450" fontAlgn="base">
              <a:spcBef>
                <a:spcPct val="0"/>
              </a:spcBef>
              <a:spcAft>
                <a:spcPct val="0"/>
              </a:spcAft>
              <a:buFont typeface="Wingdings" panose="05000000000000000000" pitchFamily="2" charset="2"/>
              <a:buChar char="ü"/>
              <a:defRPr/>
            </a:pPr>
            <a:r>
              <a:rPr lang="en-US" sz="1200" dirty="0">
                <a:solidFill>
                  <a:srgbClr val="000000"/>
                </a:solidFill>
              </a:rPr>
              <a:t>Hygiene (Saturday or Sunday)</a:t>
            </a:r>
          </a:p>
          <a:p>
            <a:pPr marL="628650" lvl="1" indent="-171450" fontAlgn="base">
              <a:spcBef>
                <a:spcPct val="0"/>
              </a:spcBef>
              <a:spcAft>
                <a:spcPct val="0"/>
              </a:spcAft>
              <a:buFont typeface="Wingdings" panose="05000000000000000000" pitchFamily="2" charset="2"/>
              <a:buChar char="ü"/>
              <a:defRPr/>
            </a:pPr>
            <a:r>
              <a:rPr lang="en-US" sz="1200" dirty="0">
                <a:solidFill>
                  <a:srgbClr val="000000"/>
                </a:solidFill>
              </a:rPr>
              <a:t>Shower </a:t>
            </a:r>
          </a:p>
          <a:p>
            <a:pPr marL="628650" lvl="1" indent="-171450" fontAlgn="base">
              <a:spcBef>
                <a:spcPct val="0"/>
              </a:spcBef>
              <a:spcAft>
                <a:spcPct val="0"/>
              </a:spcAft>
              <a:buFont typeface="Wingdings" panose="05000000000000000000" pitchFamily="2" charset="2"/>
              <a:buChar char="ü"/>
              <a:defRPr/>
            </a:pPr>
            <a:r>
              <a:rPr lang="en-US" sz="1200" dirty="0">
                <a:solidFill>
                  <a:srgbClr val="000000"/>
                </a:solidFill>
              </a:rPr>
              <a:t>Brush hair</a:t>
            </a:r>
          </a:p>
          <a:p>
            <a:pPr marL="628650" lvl="1" indent="-171450" fontAlgn="base">
              <a:spcBef>
                <a:spcPct val="0"/>
              </a:spcBef>
              <a:spcAft>
                <a:spcPct val="0"/>
              </a:spcAft>
              <a:buFont typeface="Wingdings" panose="05000000000000000000" pitchFamily="2" charset="2"/>
              <a:buChar char="ü"/>
              <a:defRPr/>
            </a:pPr>
            <a:r>
              <a:rPr lang="en-US" sz="1200" dirty="0">
                <a:solidFill>
                  <a:srgbClr val="000000"/>
                </a:solidFill>
              </a:rPr>
              <a:t>Brush teeth</a:t>
            </a:r>
          </a:p>
          <a:p>
            <a:pPr marL="628650" lvl="1" indent="-171450" fontAlgn="base">
              <a:spcBef>
                <a:spcPct val="0"/>
              </a:spcBef>
              <a:spcAft>
                <a:spcPct val="0"/>
              </a:spcAft>
              <a:buFont typeface="Wingdings" panose="05000000000000000000" pitchFamily="2" charset="2"/>
              <a:buChar char="ü"/>
              <a:defRPr/>
            </a:pPr>
            <a:r>
              <a:rPr lang="en-US" sz="1200" dirty="0">
                <a:solidFill>
                  <a:srgbClr val="000000"/>
                </a:solidFill>
              </a:rPr>
              <a:t>Put on clean clothes</a:t>
            </a:r>
          </a:p>
          <a:p>
            <a:pPr marL="628650" lvl="1" indent="-171450" fontAlgn="base">
              <a:spcBef>
                <a:spcPct val="0"/>
              </a:spcBef>
              <a:spcAft>
                <a:spcPct val="0"/>
              </a:spcAft>
              <a:buFont typeface="Wingdings" panose="05000000000000000000" pitchFamily="2" charset="2"/>
              <a:buChar char="ü"/>
              <a:defRPr/>
            </a:pPr>
            <a:r>
              <a:rPr lang="en-US" sz="1200" dirty="0">
                <a:solidFill>
                  <a:srgbClr val="000000"/>
                </a:solidFill>
              </a:rPr>
              <a:t>Take pull ups to the trash</a:t>
            </a:r>
          </a:p>
          <a:p>
            <a:pPr marL="171450" indent="-171450" fontAlgn="base">
              <a:spcBef>
                <a:spcPct val="0"/>
              </a:spcBef>
              <a:spcAft>
                <a:spcPct val="0"/>
              </a:spcAft>
              <a:buFont typeface="Wingdings" panose="05000000000000000000" pitchFamily="2" charset="2"/>
              <a:buChar char="ü"/>
              <a:defRPr/>
            </a:pPr>
            <a:r>
              <a:rPr lang="en-US" sz="1200" dirty="0">
                <a:solidFill>
                  <a:srgbClr val="000000"/>
                </a:solidFill>
              </a:rPr>
              <a:t>Take medication </a:t>
            </a:r>
            <a:r>
              <a:rPr lang="en-US" sz="1200" dirty="0" smtClean="0">
                <a:solidFill>
                  <a:srgbClr val="000000"/>
                </a:solidFill>
              </a:rPr>
              <a:t>without argument</a:t>
            </a:r>
            <a:endParaRPr lang="en-US" sz="1200" dirty="0">
              <a:solidFill>
                <a:srgbClr val="000000"/>
              </a:solidFill>
            </a:endParaRPr>
          </a:p>
          <a:p>
            <a:pPr marL="171450" indent="-171450" fontAlgn="base">
              <a:spcBef>
                <a:spcPct val="0"/>
              </a:spcBef>
              <a:spcAft>
                <a:spcPct val="0"/>
              </a:spcAft>
              <a:buFont typeface="Wingdings" panose="05000000000000000000" pitchFamily="2" charset="2"/>
              <a:buChar char="ü"/>
              <a:defRPr/>
            </a:pPr>
            <a:r>
              <a:rPr lang="en-US" sz="1200" dirty="0">
                <a:solidFill>
                  <a:srgbClr val="000000"/>
                </a:solidFill>
              </a:rPr>
              <a:t>Review Calendar and be ready for scheduled activities</a:t>
            </a:r>
          </a:p>
          <a:p>
            <a:pPr fontAlgn="base">
              <a:spcBef>
                <a:spcPct val="0"/>
              </a:spcBef>
              <a:spcAft>
                <a:spcPct val="0"/>
              </a:spcAft>
              <a:defRPr/>
            </a:pPr>
            <a:r>
              <a:rPr lang="en-US" sz="1200" b="1" dirty="0">
                <a:solidFill>
                  <a:srgbClr val="000000"/>
                </a:solidFill>
              </a:rPr>
              <a:t>Weekend Days</a:t>
            </a:r>
            <a:endParaRPr lang="en-US" sz="1200" dirty="0">
              <a:solidFill>
                <a:srgbClr val="000000"/>
              </a:solidFill>
            </a:endParaRPr>
          </a:p>
          <a:p>
            <a:pPr marL="171450" indent="-171450" fontAlgn="base">
              <a:spcBef>
                <a:spcPct val="0"/>
              </a:spcBef>
              <a:spcAft>
                <a:spcPct val="0"/>
              </a:spcAft>
              <a:buFont typeface="Wingdings" panose="05000000000000000000" pitchFamily="2" charset="2"/>
              <a:buChar char="ü"/>
              <a:defRPr/>
            </a:pPr>
            <a:r>
              <a:rPr lang="en-US" sz="1200" dirty="0" smtClean="0">
                <a:solidFill>
                  <a:srgbClr val="000000"/>
                </a:solidFill>
              </a:rPr>
              <a:t>Get in car to go for PLL counseling without argument</a:t>
            </a:r>
            <a:endParaRPr lang="en-US" sz="1200" dirty="0">
              <a:solidFill>
                <a:srgbClr val="000000"/>
              </a:solidFill>
            </a:endParaRPr>
          </a:p>
          <a:p>
            <a:pPr marL="171450" indent="-171450" fontAlgn="base">
              <a:spcBef>
                <a:spcPct val="0"/>
              </a:spcBef>
              <a:spcAft>
                <a:spcPct val="0"/>
              </a:spcAft>
              <a:buFont typeface="Wingdings" panose="05000000000000000000" pitchFamily="2" charset="2"/>
              <a:buChar char="ü"/>
              <a:defRPr/>
            </a:pPr>
            <a:r>
              <a:rPr lang="en-US" sz="1200" dirty="0" smtClean="0">
                <a:solidFill>
                  <a:srgbClr val="000000"/>
                </a:solidFill>
              </a:rPr>
              <a:t>Participate in scheduled activities without argument </a:t>
            </a:r>
            <a:endParaRPr lang="en-US" sz="1200" dirty="0">
              <a:solidFill>
                <a:srgbClr val="000000"/>
              </a:solidFill>
            </a:endParaRPr>
          </a:p>
          <a:p>
            <a:pPr fontAlgn="base">
              <a:spcBef>
                <a:spcPct val="0"/>
              </a:spcBef>
              <a:spcAft>
                <a:spcPct val="0"/>
              </a:spcAft>
              <a:defRPr/>
            </a:pPr>
            <a:r>
              <a:rPr lang="en-US" sz="1200" b="1" dirty="0">
                <a:solidFill>
                  <a:srgbClr val="000000"/>
                </a:solidFill>
              </a:rPr>
              <a:t>Bedtime</a:t>
            </a:r>
            <a:endParaRPr lang="en-US" sz="1200" dirty="0">
              <a:solidFill>
                <a:srgbClr val="000000"/>
              </a:solidFill>
            </a:endParaRPr>
          </a:p>
          <a:p>
            <a:pPr marL="171450" indent="-171450" fontAlgn="base">
              <a:spcBef>
                <a:spcPct val="0"/>
              </a:spcBef>
              <a:spcAft>
                <a:spcPct val="0"/>
              </a:spcAft>
              <a:buFont typeface="Wingdings" panose="05000000000000000000" pitchFamily="2" charset="2"/>
              <a:buChar char="ü"/>
              <a:defRPr/>
            </a:pPr>
            <a:r>
              <a:rPr lang="en-US" sz="1200" dirty="0">
                <a:solidFill>
                  <a:srgbClr val="000000"/>
                </a:solidFill>
              </a:rPr>
              <a:t>Brush teeth after snack or before bed</a:t>
            </a:r>
          </a:p>
          <a:p>
            <a:pPr marL="171450" indent="-171450" fontAlgn="base">
              <a:spcBef>
                <a:spcPct val="0"/>
              </a:spcBef>
              <a:spcAft>
                <a:spcPct val="0"/>
              </a:spcAft>
              <a:buFont typeface="Wingdings" panose="05000000000000000000" pitchFamily="2" charset="2"/>
              <a:buChar char="ü"/>
              <a:defRPr/>
            </a:pPr>
            <a:r>
              <a:rPr lang="en-US" sz="1200" dirty="0">
                <a:solidFill>
                  <a:srgbClr val="000000"/>
                </a:solidFill>
              </a:rPr>
              <a:t>Be in your room by </a:t>
            </a:r>
            <a:r>
              <a:rPr lang="en-US" sz="1200" dirty="0" smtClean="0">
                <a:solidFill>
                  <a:srgbClr val="000000"/>
                </a:solidFill>
              </a:rPr>
              <a:t>10:30pm </a:t>
            </a:r>
            <a:r>
              <a:rPr lang="en-US" sz="1200" dirty="0">
                <a:solidFill>
                  <a:srgbClr val="000000"/>
                </a:solidFill>
              </a:rPr>
              <a:t>(unless with family or on a family activity)</a:t>
            </a:r>
          </a:p>
          <a:p>
            <a:pPr marL="171450" indent="-171450" fontAlgn="base">
              <a:spcBef>
                <a:spcPct val="0"/>
              </a:spcBef>
              <a:spcAft>
                <a:spcPct val="0"/>
              </a:spcAft>
              <a:buFont typeface="Wingdings" panose="05000000000000000000" pitchFamily="2" charset="2"/>
              <a:buChar char="ü"/>
              <a:defRPr/>
            </a:pPr>
            <a:r>
              <a:rPr lang="en-US" sz="1200" dirty="0">
                <a:solidFill>
                  <a:srgbClr val="000000"/>
                </a:solidFill>
              </a:rPr>
              <a:t>Put on pull up</a:t>
            </a:r>
          </a:p>
          <a:p>
            <a:pPr marL="171450" indent="-171450" fontAlgn="base">
              <a:spcBef>
                <a:spcPct val="0"/>
              </a:spcBef>
              <a:spcAft>
                <a:spcPct val="0"/>
              </a:spcAft>
              <a:buFont typeface="Wingdings" panose="05000000000000000000" pitchFamily="2" charset="2"/>
              <a:buChar char="ü"/>
              <a:defRPr/>
            </a:pPr>
            <a:r>
              <a:rPr lang="en-US" sz="1200" dirty="0">
                <a:solidFill>
                  <a:srgbClr val="000000"/>
                </a:solidFill>
              </a:rPr>
              <a:t>Do something calming for 10 minutes (like read a book with mom, listen to music, rocking, drawing)</a:t>
            </a:r>
          </a:p>
          <a:p>
            <a:pPr marL="171450" indent="-171450" fontAlgn="base">
              <a:spcBef>
                <a:spcPct val="0"/>
              </a:spcBef>
              <a:spcAft>
                <a:spcPct val="0"/>
              </a:spcAft>
              <a:buFont typeface="Wingdings" panose="05000000000000000000" pitchFamily="2" charset="2"/>
              <a:buChar char="ü"/>
              <a:defRPr/>
            </a:pPr>
            <a:r>
              <a:rPr lang="en-US" sz="1200" dirty="0">
                <a:solidFill>
                  <a:srgbClr val="000000"/>
                </a:solidFill>
              </a:rPr>
              <a:t>Take medication </a:t>
            </a:r>
            <a:r>
              <a:rPr lang="en-US" sz="1200" dirty="0" smtClean="0">
                <a:solidFill>
                  <a:srgbClr val="000000"/>
                </a:solidFill>
              </a:rPr>
              <a:t>without argument</a:t>
            </a:r>
            <a:endParaRPr lang="en-US" sz="1200" dirty="0">
              <a:solidFill>
                <a:srgbClr val="000000"/>
              </a:solidFill>
            </a:endParaRPr>
          </a:p>
          <a:p>
            <a:pPr fontAlgn="base">
              <a:spcBef>
                <a:spcPct val="0"/>
              </a:spcBef>
              <a:spcAft>
                <a:spcPct val="0"/>
              </a:spcAft>
              <a:defRPr/>
            </a:pPr>
            <a:endParaRPr lang="en-US" sz="1200" dirty="0">
              <a:solidFill>
                <a:srgbClr val="000000"/>
              </a:solidFill>
            </a:endParaRPr>
          </a:p>
          <a:p>
            <a:pPr fontAlgn="base">
              <a:spcBef>
                <a:spcPct val="0"/>
              </a:spcBef>
              <a:spcAft>
                <a:spcPct val="0"/>
              </a:spcAft>
              <a:defRPr/>
            </a:pPr>
            <a:r>
              <a:rPr lang="en-US" sz="1200" b="1" dirty="0">
                <a:solidFill>
                  <a:srgbClr val="000000"/>
                </a:solidFill>
              </a:rPr>
              <a:t>REWARDS </a:t>
            </a:r>
            <a:r>
              <a:rPr lang="en-US" sz="1200" b="1" dirty="0">
                <a:solidFill>
                  <a:srgbClr val="009900"/>
                </a:solidFill>
              </a:rPr>
              <a:t>(Healthy Undercurrents: Consistency, Accountability &amp; Nurturance)</a:t>
            </a:r>
            <a:endParaRPr lang="en-US" sz="1200" b="1" dirty="0">
              <a:solidFill>
                <a:srgbClr val="000000"/>
              </a:solidFill>
            </a:endParaRPr>
          </a:p>
          <a:p>
            <a:pPr fontAlgn="base">
              <a:spcBef>
                <a:spcPct val="0"/>
              </a:spcBef>
              <a:spcAft>
                <a:spcPct val="0"/>
              </a:spcAft>
              <a:defRPr/>
            </a:pPr>
            <a:r>
              <a:rPr lang="en-US" sz="1200" b="1" dirty="0">
                <a:solidFill>
                  <a:srgbClr val="000000"/>
                </a:solidFill>
              </a:rPr>
              <a:t>Daily Reward</a:t>
            </a:r>
            <a:r>
              <a:rPr lang="en-US" sz="1200" dirty="0">
                <a:solidFill>
                  <a:srgbClr val="000000"/>
                </a:solidFill>
              </a:rPr>
              <a:t> </a:t>
            </a:r>
          </a:p>
          <a:p>
            <a:pPr fontAlgn="base">
              <a:spcBef>
                <a:spcPct val="0"/>
              </a:spcBef>
              <a:spcAft>
                <a:spcPct val="0"/>
              </a:spcAft>
              <a:defRPr/>
            </a:pPr>
            <a:r>
              <a:rPr lang="en-US" sz="1200" dirty="0" smtClean="0">
                <a:solidFill>
                  <a:srgbClr val="000000"/>
                </a:solidFill>
              </a:rPr>
              <a:t>Abby </a:t>
            </a:r>
            <a:r>
              <a:rPr lang="en-US" sz="1200" dirty="0">
                <a:solidFill>
                  <a:srgbClr val="000000"/>
                </a:solidFill>
              </a:rPr>
              <a:t>will earn marshmallows for each activity she completes on her schedule. </a:t>
            </a:r>
            <a:r>
              <a:rPr lang="en-US" sz="1200" dirty="0" smtClean="0">
                <a:solidFill>
                  <a:srgbClr val="000000"/>
                </a:solidFill>
              </a:rPr>
              <a:t>Abby </a:t>
            </a:r>
            <a:r>
              <a:rPr lang="en-US" sz="1200" dirty="0">
                <a:solidFill>
                  <a:srgbClr val="000000"/>
                </a:solidFill>
              </a:rPr>
              <a:t>can spend her marshmallows on the following things:</a:t>
            </a:r>
          </a:p>
          <a:p>
            <a:pPr fontAlgn="base">
              <a:spcBef>
                <a:spcPct val="0"/>
              </a:spcBef>
              <a:spcAft>
                <a:spcPct val="0"/>
              </a:spcAft>
              <a:defRPr/>
            </a:pPr>
            <a:r>
              <a:rPr lang="en-US" sz="1200" b="1" dirty="0">
                <a:solidFill>
                  <a:srgbClr val="000000"/>
                </a:solidFill>
              </a:rPr>
              <a:t>5 Marshmallows:</a:t>
            </a:r>
          </a:p>
          <a:p>
            <a:pPr marL="171450" indent="-171450" fontAlgn="base">
              <a:spcBef>
                <a:spcPct val="0"/>
              </a:spcBef>
              <a:spcAft>
                <a:spcPct val="0"/>
              </a:spcAft>
              <a:buFont typeface="Arial" panose="020B0604020202020204" pitchFamily="34" charset="0"/>
              <a:buChar char="•"/>
              <a:defRPr/>
            </a:pPr>
            <a:r>
              <a:rPr lang="en-US" sz="1200" dirty="0" smtClean="0">
                <a:solidFill>
                  <a:srgbClr val="000000"/>
                </a:solidFill>
              </a:rPr>
              <a:t>A Treat/snack of her choice from the treat/snack drawer</a:t>
            </a:r>
            <a:endParaRPr lang="en-US" sz="1200" dirty="0">
              <a:solidFill>
                <a:srgbClr val="000000"/>
              </a:solidFill>
            </a:endParaRPr>
          </a:p>
          <a:p>
            <a:pPr marL="171450" indent="-171450" fontAlgn="base">
              <a:spcBef>
                <a:spcPct val="0"/>
              </a:spcBef>
              <a:spcAft>
                <a:spcPct val="0"/>
              </a:spcAft>
              <a:buFont typeface="Arial" panose="020B0604020202020204" pitchFamily="34" charset="0"/>
              <a:buChar char="•"/>
              <a:defRPr/>
            </a:pPr>
            <a:r>
              <a:rPr lang="en-US" sz="1200" dirty="0" smtClean="0">
                <a:solidFill>
                  <a:srgbClr val="000000"/>
                </a:solidFill>
              </a:rPr>
              <a:t>Bake a treat </a:t>
            </a:r>
            <a:r>
              <a:rPr lang="en-US" sz="1200" dirty="0">
                <a:solidFill>
                  <a:srgbClr val="000000"/>
                </a:solidFill>
              </a:rPr>
              <a:t>with Mom (project has to be “do-able” before bedtime and fit into the evening schedule)</a:t>
            </a:r>
          </a:p>
          <a:p>
            <a:pPr marL="171450" indent="-171450" fontAlgn="base">
              <a:spcBef>
                <a:spcPct val="0"/>
              </a:spcBef>
              <a:spcAft>
                <a:spcPct val="0"/>
              </a:spcAft>
              <a:buFont typeface="Arial" panose="020B0604020202020204" pitchFamily="34" charset="0"/>
              <a:buChar char="•"/>
              <a:defRPr/>
            </a:pPr>
            <a:r>
              <a:rPr lang="en-US" sz="1200" dirty="0">
                <a:solidFill>
                  <a:srgbClr val="000000"/>
                </a:solidFill>
              </a:rPr>
              <a:t>Dinner of </a:t>
            </a:r>
            <a:r>
              <a:rPr lang="en-US" sz="1200" dirty="0" smtClean="0">
                <a:solidFill>
                  <a:srgbClr val="000000"/>
                </a:solidFill>
              </a:rPr>
              <a:t>Abby’s </a:t>
            </a:r>
            <a:r>
              <a:rPr lang="en-US" sz="1200" dirty="0">
                <a:solidFill>
                  <a:srgbClr val="000000"/>
                </a:solidFill>
              </a:rPr>
              <a:t>choice </a:t>
            </a:r>
            <a:r>
              <a:rPr lang="en-US" sz="1200" dirty="0" smtClean="0">
                <a:solidFill>
                  <a:srgbClr val="000000"/>
                </a:solidFill>
              </a:rPr>
              <a:t>(Abby </a:t>
            </a:r>
            <a:r>
              <a:rPr lang="en-US" sz="1200" dirty="0">
                <a:solidFill>
                  <a:srgbClr val="000000"/>
                </a:solidFill>
              </a:rPr>
              <a:t>needs to let mom know so they can have the ingredients ready)</a:t>
            </a:r>
          </a:p>
          <a:p>
            <a:pPr marL="171450" indent="-171450" fontAlgn="base">
              <a:spcBef>
                <a:spcPct val="0"/>
              </a:spcBef>
              <a:spcAft>
                <a:spcPct val="0"/>
              </a:spcAft>
              <a:buFont typeface="Arial" panose="020B0604020202020204" pitchFamily="34" charset="0"/>
              <a:buChar char="•"/>
              <a:defRPr/>
            </a:pPr>
            <a:r>
              <a:rPr lang="en-US" sz="1200" dirty="0">
                <a:solidFill>
                  <a:srgbClr val="000000"/>
                </a:solidFill>
              </a:rPr>
              <a:t>Electronics time/30 minutes</a:t>
            </a:r>
          </a:p>
          <a:p>
            <a:pPr fontAlgn="base">
              <a:spcBef>
                <a:spcPct val="0"/>
              </a:spcBef>
              <a:spcAft>
                <a:spcPct val="0"/>
              </a:spcAft>
              <a:defRPr/>
            </a:pPr>
            <a:endParaRPr lang="en-US" sz="1200" dirty="0">
              <a:solidFill>
                <a:srgbClr val="000000"/>
              </a:solidFill>
            </a:endParaRPr>
          </a:p>
        </p:txBody>
      </p:sp>
    </p:spTree>
    <p:extLst>
      <p:ext uri="{BB962C8B-B14F-4D97-AF65-F5344CB8AC3E}">
        <p14:creationId xmlns:p14="http://schemas.microsoft.com/office/powerpoint/2010/main" val="29808719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 y="276225"/>
            <a:ext cx="9525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1" name="Title 1"/>
          <p:cNvSpPr>
            <a:spLocks noGrp="1"/>
          </p:cNvSpPr>
          <p:nvPr>
            <p:ph type="title"/>
          </p:nvPr>
        </p:nvSpPr>
        <p:spPr>
          <a:xfrm>
            <a:off x="762000" y="304800"/>
            <a:ext cx="8229600" cy="533400"/>
          </a:xfrm>
        </p:spPr>
        <p:txBody>
          <a:bodyPr/>
          <a:lstStyle/>
          <a:p>
            <a:r>
              <a:rPr lang="en-US" altLang="en-US" sz="2800" b="1" smtClean="0"/>
              <a:t>Our Family Plan Continued</a:t>
            </a:r>
          </a:p>
        </p:txBody>
      </p:sp>
      <p:sp>
        <p:nvSpPr>
          <p:cNvPr id="6" name="TextBox 5"/>
          <p:cNvSpPr txBox="1"/>
          <p:nvPr/>
        </p:nvSpPr>
        <p:spPr>
          <a:xfrm>
            <a:off x="304800" y="1066800"/>
            <a:ext cx="8610600" cy="5632450"/>
          </a:xfrm>
          <a:prstGeom prst="rect">
            <a:avLst/>
          </a:prstGeom>
          <a:ln>
            <a:solidFill>
              <a:srgbClr val="FF9900"/>
            </a:solidFill>
          </a:ln>
        </p:spPr>
        <p:style>
          <a:lnRef idx="2">
            <a:schemeClr val="dk1"/>
          </a:lnRef>
          <a:fillRef idx="1">
            <a:schemeClr val="lt1"/>
          </a:fillRef>
          <a:effectRef idx="0">
            <a:schemeClr val="dk1"/>
          </a:effectRef>
          <a:fontRef idx="minor">
            <a:schemeClr val="dk1"/>
          </a:fontRef>
        </p:style>
        <p:txBody>
          <a:bodyPr>
            <a:spAutoFit/>
          </a:bodyPr>
          <a:lstStyle/>
          <a:p>
            <a:pPr fontAlgn="base">
              <a:spcBef>
                <a:spcPct val="0"/>
              </a:spcBef>
              <a:spcAft>
                <a:spcPct val="0"/>
              </a:spcAft>
              <a:defRPr/>
            </a:pPr>
            <a:r>
              <a:rPr lang="en-US" sz="1200" b="1" dirty="0">
                <a:solidFill>
                  <a:srgbClr val="000000"/>
                </a:solidFill>
              </a:rPr>
              <a:t>CONSEQUENCES</a:t>
            </a:r>
            <a:r>
              <a:rPr lang="en-US" sz="1200" dirty="0">
                <a:solidFill>
                  <a:srgbClr val="000000"/>
                </a:solidFill>
              </a:rPr>
              <a:t>: </a:t>
            </a:r>
            <a:r>
              <a:rPr lang="en-US" sz="1200" b="1" dirty="0">
                <a:solidFill>
                  <a:srgbClr val="009900"/>
                </a:solidFill>
              </a:rPr>
              <a:t>(Healthy Undercurrents: Accountability, &amp; Consistency)</a:t>
            </a:r>
          </a:p>
          <a:p>
            <a:pPr marL="171450" indent="-171450" fontAlgn="base">
              <a:spcBef>
                <a:spcPct val="0"/>
              </a:spcBef>
              <a:spcAft>
                <a:spcPct val="0"/>
              </a:spcAft>
              <a:buFont typeface="Wingdings" panose="05000000000000000000" pitchFamily="2" charset="2"/>
              <a:buChar char="q"/>
              <a:defRPr/>
            </a:pPr>
            <a:r>
              <a:rPr lang="en-US" sz="1200" dirty="0" smtClean="0">
                <a:solidFill>
                  <a:srgbClr val="000000"/>
                </a:solidFill>
              </a:rPr>
              <a:t>Abby </a:t>
            </a:r>
            <a:r>
              <a:rPr lang="en-US" sz="1200" dirty="0">
                <a:solidFill>
                  <a:srgbClr val="000000"/>
                </a:solidFill>
              </a:rPr>
              <a:t>will not receive marshmallows for any activity on her schedule she refuses to do.</a:t>
            </a:r>
          </a:p>
          <a:p>
            <a:pPr marL="171450" indent="-171450" fontAlgn="base">
              <a:spcBef>
                <a:spcPct val="0"/>
              </a:spcBef>
              <a:spcAft>
                <a:spcPct val="0"/>
              </a:spcAft>
              <a:buFont typeface="Wingdings" panose="05000000000000000000" pitchFamily="2" charset="2"/>
              <a:buChar char="q"/>
              <a:defRPr/>
            </a:pPr>
            <a:r>
              <a:rPr lang="en-US" sz="1200" dirty="0">
                <a:solidFill>
                  <a:srgbClr val="000000"/>
                </a:solidFill>
              </a:rPr>
              <a:t>If </a:t>
            </a:r>
            <a:r>
              <a:rPr lang="en-US" sz="1200" dirty="0" smtClean="0">
                <a:solidFill>
                  <a:srgbClr val="000000"/>
                </a:solidFill>
              </a:rPr>
              <a:t>Abby </a:t>
            </a:r>
            <a:r>
              <a:rPr lang="en-US" sz="1200" dirty="0">
                <a:solidFill>
                  <a:srgbClr val="000000"/>
                </a:solidFill>
              </a:rPr>
              <a:t>does not earn at least 50% of her marshmallows for the day, she will have to eat hot lunch at school.</a:t>
            </a:r>
          </a:p>
          <a:p>
            <a:pPr marL="171450" indent="-171450" fontAlgn="base">
              <a:spcBef>
                <a:spcPct val="0"/>
              </a:spcBef>
              <a:spcAft>
                <a:spcPct val="0"/>
              </a:spcAft>
              <a:buFont typeface="Wingdings" panose="05000000000000000000" pitchFamily="2" charset="2"/>
              <a:buChar char="q"/>
              <a:defRPr/>
            </a:pPr>
            <a:r>
              <a:rPr lang="en-US" sz="1200" dirty="0">
                <a:solidFill>
                  <a:srgbClr val="000000"/>
                </a:solidFill>
              </a:rPr>
              <a:t>If </a:t>
            </a:r>
            <a:r>
              <a:rPr lang="en-US" sz="1200" dirty="0" smtClean="0">
                <a:solidFill>
                  <a:srgbClr val="000000"/>
                </a:solidFill>
              </a:rPr>
              <a:t>Abby’s </a:t>
            </a:r>
            <a:r>
              <a:rPr lang="en-US" sz="1200" dirty="0">
                <a:solidFill>
                  <a:srgbClr val="000000"/>
                </a:solidFill>
              </a:rPr>
              <a:t>behavior is hurtful to anyone in the house or if she engages in property destruction, she will have to write an apology letter or make an apology card to give to each person in the house. </a:t>
            </a:r>
            <a:r>
              <a:rPr lang="en-US" sz="1200" dirty="0" smtClean="0">
                <a:solidFill>
                  <a:srgbClr val="000000"/>
                </a:solidFill>
              </a:rPr>
              <a:t>Abby </a:t>
            </a:r>
            <a:r>
              <a:rPr lang="en-US" sz="1200" dirty="0">
                <a:solidFill>
                  <a:srgbClr val="000000"/>
                </a:solidFill>
              </a:rPr>
              <a:t>can continue to earn marshmallows while she is working on her apology letters, but she cannot spend any marshmallows until she finishes the apologies. </a:t>
            </a:r>
          </a:p>
          <a:p>
            <a:pPr marL="171450" indent="-171450" fontAlgn="base">
              <a:spcBef>
                <a:spcPct val="0"/>
              </a:spcBef>
              <a:spcAft>
                <a:spcPct val="0"/>
              </a:spcAft>
              <a:buFont typeface="Wingdings" panose="05000000000000000000" pitchFamily="2" charset="2"/>
              <a:buChar char="q"/>
              <a:defRPr/>
            </a:pPr>
            <a:endParaRPr lang="en-US" sz="1200" b="1" dirty="0">
              <a:solidFill>
                <a:srgbClr val="000000"/>
              </a:solidFill>
            </a:endParaRPr>
          </a:p>
          <a:p>
            <a:pPr fontAlgn="base">
              <a:spcBef>
                <a:spcPct val="0"/>
              </a:spcBef>
              <a:spcAft>
                <a:spcPct val="0"/>
              </a:spcAft>
              <a:defRPr/>
            </a:pPr>
            <a:r>
              <a:rPr lang="en-US" sz="1200" b="1" dirty="0">
                <a:solidFill>
                  <a:srgbClr val="000000"/>
                </a:solidFill>
              </a:rPr>
              <a:t>PARENTS’ ROLES: </a:t>
            </a:r>
            <a:r>
              <a:rPr lang="en-US" sz="1200" b="1" dirty="0">
                <a:solidFill>
                  <a:srgbClr val="009900"/>
                </a:solidFill>
              </a:rPr>
              <a:t>(Healthy Undercurrents: Nurturance, Supportive Communication, &amp; Consistency)</a:t>
            </a:r>
            <a:endParaRPr lang="en-US" sz="1200" dirty="0">
              <a:solidFill>
                <a:srgbClr val="000000"/>
              </a:solidFill>
            </a:endParaRPr>
          </a:p>
          <a:p>
            <a:pPr marL="171450" indent="-171450" fontAlgn="base">
              <a:spcBef>
                <a:spcPct val="0"/>
              </a:spcBef>
              <a:spcAft>
                <a:spcPct val="0"/>
              </a:spcAft>
              <a:buFont typeface="Wingdings" panose="05000000000000000000" pitchFamily="2" charset="2"/>
              <a:buChar char="Ø"/>
              <a:defRPr/>
            </a:pPr>
            <a:r>
              <a:rPr lang="en-US" sz="1200" dirty="0">
                <a:solidFill>
                  <a:srgbClr val="000000"/>
                </a:solidFill>
              </a:rPr>
              <a:t>Parents will give one verbal warning per situation if needed. </a:t>
            </a:r>
          </a:p>
          <a:p>
            <a:pPr marL="171450" indent="-171450" fontAlgn="base">
              <a:spcBef>
                <a:spcPct val="0"/>
              </a:spcBef>
              <a:spcAft>
                <a:spcPct val="0"/>
              </a:spcAft>
              <a:buFont typeface="Wingdings" panose="05000000000000000000" pitchFamily="2" charset="2"/>
              <a:buChar char="Ø"/>
              <a:defRPr/>
            </a:pPr>
            <a:r>
              <a:rPr lang="en-US" sz="1200" dirty="0">
                <a:solidFill>
                  <a:srgbClr val="000000"/>
                </a:solidFill>
              </a:rPr>
              <a:t>Parents will keep a daily calendar that </a:t>
            </a:r>
            <a:r>
              <a:rPr lang="en-US" sz="1200" dirty="0" smtClean="0">
                <a:solidFill>
                  <a:srgbClr val="000000"/>
                </a:solidFill>
              </a:rPr>
              <a:t>Abby </a:t>
            </a:r>
            <a:r>
              <a:rPr lang="en-US" sz="1200" dirty="0">
                <a:solidFill>
                  <a:srgbClr val="000000"/>
                </a:solidFill>
              </a:rPr>
              <a:t>can check each day so she knows when to be ready for something.</a:t>
            </a:r>
          </a:p>
          <a:p>
            <a:pPr marL="171450" indent="-171450" fontAlgn="base">
              <a:spcBef>
                <a:spcPct val="0"/>
              </a:spcBef>
              <a:spcAft>
                <a:spcPct val="0"/>
              </a:spcAft>
              <a:buFont typeface="Wingdings" panose="05000000000000000000" pitchFamily="2" charset="2"/>
              <a:buChar char="Ø"/>
              <a:defRPr/>
            </a:pPr>
            <a:r>
              <a:rPr lang="en-US" sz="1200" dirty="0">
                <a:solidFill>
                  <a:srgbClr val="000000"/>
                </a:solidFill>
              </a:rPr>
              <a:t>To help </a:t>
            </a:r>
            <a:r>
              <a:rPr lang="en-US" sz="1200" dirty="0" smtClean="0">
                <a:solidFill>
                  <a:srgbClr val="000000"/>
                </a:solidFill>
              </a:rPr>
              <a:t>Abby </a:t>
            </a:r>
            <a:r>
              <a:rPr lang="en-US" sz="1200" dirty="0">
                <a:solidFill>
                  <a:srgbClr val="000000"/>
                </a:solidFill>
              </a:rPr>
              <a:t>with transitioning to new activities, Parents will use a timer and give </a:t>
            </a:r>
            <a:r>
              <a:rPr lang="en-US" sz="1200" dirty="0" smtClean="0">
                <a:solidFill>
                  <a:srgbClr val="000000"/>
                </a:solidFill>
              </a:rPr>
              <a:t>Abby </a:t>
            </a:r>
            <a:r>
              <a:rPr lang="en-US" sz="1200" dirty="0">
                <a:solidFill>
                  <a:srgbClr val="000000"/>
                </a:solidFill>
              </a:rPr>
              <a:t>5-15 minutes notice before asking her to be ready to go. (Example: </a:t>
            </a:r>
            <a:r>
              <a:rPr lang="en-US" sz="1200" dirty="0" smtClean="0">
                <a:solidFill>
                  <a:srgbClr val="000000"/>
                </a:solidFill>
              </a:rPr>
              <a:t>“Abby </a:t>
            </a:r>
            <a:r>
              <a:rPr lang="en-US" sz="1200" dirty="0">
                <a:solidFill>
                  <a:srgbClr val="000000"/>
                </a:solidFill>
              </a:rPr>
              <a:t>you need to turn off the TV in 5 minutes. I have set the timer so you know when you need to turn it off.” Or </a:t>
            </a:r>
            <a:r>
              <a:rPr lang="en-US" sz="1200" dirty="0" smtClean="0">
                <a:solidFill>
                  <a:srgbClr val="000000"/>
                </a:solidFill>
              </a:rPr>
              <a:t>“Abby, </a:t>
            </a:r>
            <a:r>
              <a:rPr lang="en-US" sz="1200" dirty="0">
                <a:solidFill>
                  <a:srgbClr val="000000"/>
                </a:solidFill>
              </a:rPr>
              <a:t>in 15 minutes we are going to go to Rigby for a family outing. We have set the timer so you can see when you need to be ready.”)</a:t>
            </a:r>
          </a:p>
          <a:p>
            <a:pPr marL="171450" indent="-171450" fontAlgn="base">
              <a:spcBef>
                <a:spcPct val="0"/>
              </a:spcBef>
              <a:spcAft>
                <a:spcPct val="0"/>
              </a:spcAft>
              <a:buFont typeface="Wingdings" panose="05000000000000000000" pitchFamily="2" charset="2"/>
              <a:buChar char="Ø"/>
              <a:defRPr/>
            </a:pPr>
            <a:r>
              <a:rPr lang="en-US" sz="1200" dirty="0">
                <a:solidFill>
                  <a:srgbClr val="000000"/>
                </a:solidFill>
              </a:rPr>
              <a:t>Parents will give consequences in a calm voice and stay short and to the point</a:t>
            </a:r>
          </a:p>
          <a:p>
            <a:pPr marL="171450" indent="-171450" fontAlgn="base">
              <a:spcBef>
                <a:spcPct val="0"/>
              </a:spcBef>
              <a:spcAft>
                <a:spcPct val="0"/>
              </a:spcAft>
              <a:buFont typeface="Wingdings" panose="05000000000000000000" pitchFamily="2" charset="2"/>
              <a:buChar char="Ø"/>
              <a:defRPr/>
            </a:pPr>
            <a:r>
              <a:rPr lang="en-US" sz="1200" dirty="0">
                <a:solidFill>
                  <a:srgbClr val="000000"/>
                </a:solidFill>
              </a:rPr>
              <a:t>Parents will try to avoid arguments by staying calm, exiting and waiting, and sticking to the contract</a:t>
            </a:r>
          </a:p>
          <a:p>
            <a:pPr marL="171450" indent="-171450" fontAlgn="base">
              <a:spcBef>
                <a:spcPct val="0"/>
              </a:spcBef>
              <a:spcAft>
                <a:spcPct val="0"/>
              </a:spcAft>
              <a:buFont typeface="Wingdings" panose="05000000000000000000" pitchFamily="2" charset="2"/>
              <a:buChar char="Ø"/>
              <a:defRPr/>
            </a:pPr>
            <a:r>
              <a:rPr lang="en-US" sz="1200" dirty="0">
                <a:solidFill>
                  <a:srgbClr val="000000"/>
                </a:solidFill>
              </a:rPr>
              <a:t>Parents will use their safety plan if the situation becomes dangerous (Gus House, law enforcement, 5C detention)</a:t>
            </a:r>
          </a:p>
          <a:p>
            <a:pPr fontAlgn="base">
              <a:spcBef>
                <a:spcPct val="0"/>
              </a:spcBef>
              <a:spcAft>
                <a:spcPct val="0"/>
              </a:spcAft>
              <a:defRPr/>
            </a:pPr>
            <a:endParaRPr lang="en-US" sz="1200" b="1" dirty="0">
              <a:solidFill>
                <a:srgbClr val="000000"/>
              </a:solidFill>
            </a:endParaRPr>
          </a:p>
          <a:p>
            <a:pPr fontAlgn="base">
              <a:spcBef>
                <a:spcPct val="0"/>
              </a:spcBef>
              <a:spcAft>
                <a:spcPct val="0"/>
              </a:spcAft>
              <a:defRPr/>
            </a:pPr>
            <a:r>
              <a:rPr lang="en-US" sz="1200" b="1" dirty="0">
                <a:solidFill>
                  <a:srgbClr val="000000"/>
                </a:solidFill>
              </a:rPr>
              <a:t>PROTECTIVE FACTORS: </a:t>
            </a:r>
            <a:r>
              <a:rPr lang="en-US" sz="1200" b="1" dirty="0">
                <a:solidFill>
                  <a:srgbClr val="009900"/>
                </a:solidFill>
              </a:rPr>
              <a:t>(Healthy Undercurrents: Nurturance, Supportive Communication, &amp; Consistency)</a:t>
            </a:r>
          </a:p>
          <a:p>
            <a:pPr marL="171450" indent="-171450" fontAlgn="base">
              <a:spcBef>
                <a:spcPct val="0"/>
              </a:spcBef>
              <a:spcAft>
                <a:spcPct val="0"/>
              </a:spcAft>
              <a:buFont typeface="Wingdings" panose="05000000000000000000" pitchFamily="2" charset="2"/>
              <a:buChar char="Ø"/>
              <a:defRPr/>
            </a:pPr>
            <a:r>
              <a:rPr lang="en-US" sz="1200" dirty="0">
                <a:solidFill>
                  <a:srgbClr val="000000"/>
                </a:solidFill>
              </a:rPr>
              <a:t>Mom will spend 10 minutes each night talking to </a:t>
            </a:r>
            <a:r>
              <a:rPr lang="en-US" sz="1200" dirty="0" smtClean="0">
                <a:solidFill>
                  <a:srgbClr val="000000"/>
                </a:solidFill>
              </a:rPr>
              <a:t>Abby </a:t>
            </a:r>
            <a:r>
              <a:rPr lang="en-US" sz="1200" dirty="0">
                <a:solidFill>
                  <a:srgbClr val="000000"/>
                </a:solidFill>
              </a:rPr>
              <a:t>about a subject of her choice or doing a self-soothing activity or helping her with an activity to learn to regulate her emotions before bedtime </a:t>
            </a:r>
          </a:p>
          <a:p>
            <a:pPr marL="171450" indent="-171450" fontAlgn="base">
              <a:spcBef>
                <a:spcPct val="0"/>
              </a:spcBef>
              <a:spcAft>
                <a:spcPct val="0"/>
              </a:spcAft>
              <a:buFont typeface="Wingdings" panose="05000000000000000000" pitchFamily="2" charset="2"/>
              <a:buChar char="Ø"/>
              <a:defRPr/>
            </a:pPr>
            <a:r>
              <a:rPr lang="en-US" sz="1200" dirty="0">
                <a:solidFill>
                  <a:srgbClr val="000000"/>
                </a:solidFill>
              </a:rPr>
              <a:t>Parents will encourage </a:t>
            </a:r>
            <a:r>
              <a:rPr lang="en-US" sz="1200" dirty="0" smtClean="0">
                <a:solidFill>
                  <a:srgbClr val="000000"/>
                </a:solidFill>
              </a:rPr>
              <a:t>Abby </a:t>
            </a:r>
            <a:r>
              <a:rPr lang="en-US" sz="1200" dirty="0">
                <a:solidFill>
                  <a:srgbClr val="000000"/>
                </a:solidFill>
              </a:rPr>
              <a:t>to use positive coping skills including writing, reading, exercising, walking, reading positive thoughts daily, self-soothing activities, talking to supports, etc. </a:t>
            </a:r>
          </a:p>
          <a:p>
            <a:pPr marL="171450" indent="-171450" fontAlgn="base">
              <a:spcBef>
                <a:spcPct val="0"/>
              </a:spcBef>
              <a:spcAft>
                <a:spcPct val="0"/>
              </a:spcAft>
              <a:buFont typeface="Wingdings" panose="05000000000000000000" pitchFamily="2" charset="2"/>
              <a:buChar char="Ø"/>
              <a:defRPr/>
            </a:pPr>
            <a:r>
              <a:rPr lang="en-US" sz="1200" dirty="0">
                <a:solidFill>
                  <a:srgbClr val="000000"/>
                </a:solidFill>
              </a:rPr>
              <a:t>If Parents see that </a:t>
            </a:r>
            <a:r>
              <a:rPr lang="en-US" sz="1200" dirty="0" smtClean="0">
                <a:solidFill>
                  <a:srgbClr val="000000"/>
                </a:solidFill>
              </a:rPr>
              <a:t>Abby </a:t>
            </a:r>
            <a:r>
              <a:rPr lang="en-US" sz="1200" dirty="0">
                <a:solidFill>
                  <a:srgbClr val="000000"/>
                </a:solidFill>
              </a:rPr>
              <a:t>is having a difficult time, they will “join with her” when they ask her to use her coping skills. Example: </a:t>
            </a:r>
            <a:r>
              <a:rPr lang="en-US" sz="1200" dirty="0" smtClean="0">
                <a:solidFill>
                  <a:srgbClr val="000000"/>
                </a:solidFill>
              </a:rPr>
              <a:t>“Abby, </a:t>
            </a:r>
            <a:r>
              <a:rPr lang="en-US" sz="1200" dirty="0">
                <a:solidFill>
                  <a:srgbClr val="000000"/>
                </a:solidFill>
              </a:rPr>
              <a:t>it’s been a long weekend for all of us. I could really use some time to relax. How about you and I go to a quiet place and read to each other for a while. That would really help me.”</a:t>
            </a:r>
          </a:p>
          <a:p>
            <a:pPr marL="171450" indent="-171450" fontAlgn="base">
              <a:spcBef>
                <a:spcPct val="0"/>
              </a:spcBef>
              <a:spcAft>
                <a:spcPct val="0"/>
              </a:spcAft>
              <a:buFont typeface="Wingdings" panose="05000000000000000000" pitchFamily="2" charset="2"/>
              <a:buChar char="Ø"/>
              <a:defRPr/>
            </a:pPr>
            <a:r>
              <a:rPr lang="en-US" sz="1200" dirty="0">
                <a:solidFill>
                  <a:srgbClr val="000000"/>
                </a:solidFill>
              </a:rPr>
              <a:t>Parents will lavish praise and attention on </a:t>
            </a:r>
            <a:r>
              <a:rPr lang="en-US" sz="1200" dirty="0" smtClean="0">
                <a:solidFill>
                  <a:srgbClr val="000000"/>
                </a:solidFill>
              </a:rPr>
              <a:t>Abby </a:t>
            </a:r>
            <a:r>
              <a:rPr lang="en-US" sz="1200" dirty="0">
                <a:solidFill>
                  <a:srgbClr val="000000"/>
                </a:solidFill>
              </a:rPr>
              <a:t>by using the Positive Teen Report daily or by giving her verbal praise when they catch her doing something kind or thoughtful or “right”.</a:t>
            </a:r>
          </a:p>
          <a:p>
            <a:pPr marL="171450" indent="-171450" fontAlgn="base">
              <a:spcBef>
                <a:spcPct val="0"/>
              </a:spcBef>
              <a:spcAft>
                <a:spcPct val="0"/>
              </a:spcAft>
              <a:buFont typeface="Wingdings" panose="05000000000000000000" pitchFamily="2" charset="2"/>
              <a:buChar char="Ø"/>
              <a:defRPr/>
            </a:pPr>
            <a:r>
              <a:rPr lang="en-US" sz="1200" dirty="0">
                <a:solidFill>
                  <a:srgbClr val="000000"/>
                </a:solidFill>
              </a:rPr>
              <a:t>The family will do a fun “family activity” once a week to build relationships. Each week a different person is responsible for choosing and/or planning the activity.</a:t>
            </a:r>
          </a:p>
        </p:txBody>
      </p:sp>
    </p:spTree>
    <p:extLst>
      <p:ext uri="{BB962C8B-B14F-4D97-AF65-F5344CB8AC3E}">
        <p14:creationId xmlns:p14="http://schemas.microsoft.com/office/powerpoint/2010/main" val="841993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533400" y="762000"/>
            <a:ext cx="8229600" cy="533400"/>
          </a:xfrm>
        </p:spPr>
        <p:txBody>
          <a:bodyPr/>
          <a:lstStyle/>
          <a:p>
            <a:r>
              <a:rPr lang="en-US" altLang="en-US" sz="2800" b="1" smtClean="0"/>
              <a:t>Family Tool Box</a:t>
            </a:r>
          </a:p>
        </p:txBody>
      </p:sp>
      <p:sp>
        <p:nvSpPr>
          <p:cNvPr id="6" name="TextBox 5"/>
          <p:cNvSpPr txBox="1"/>
          <p:nvPr/>
        </p:nvSpPr>
        <p:spPr>
          <a:xfrm>
            <a:off x="304800" y="1852613"/>
            <a:ext cx="8610600" cy="3416300"/>
          </a:xfrm>
          <a:prstGeom prst="rect">
            <a:avLst/>
          </a:prstGeom>
          <a:ln>
            <a:solidFill>
              <a:srgbClr val="FF9900"/>
            </a:solidFill>
          </a:ln>
        </p:spPr>
        <p:style>
          <a:lnRef idx="2">
            <a:schemeClr val="dk1"/>
          </a:lnRef>
          <a:fillRef idx="1">
            <a:schemeClr val="lt1"/>
          </a:fillRef>
          <a:effectRef idx="0">
            <a:schemeClr val="dk1"/>
          </a:effectRef>
          <a:fontRef idx="minor">
            <a:schemeClr val="dk1"/>
          </a:fontRef>
        </p:style>
        <p:txBody>
          <a:bodyPr>
            <a:spAutoFit/>
          </a:bodyPr>
          <a:lstStyle/>
          <a:p>
            <a:pPr algn="ctr" fontAlgn="base">
              <a:spcBef>
                <a:spcPct val="0"/>
              </a:spcBef>
              <a:spcAft>
                <a:spcPct val="0"/>
              </a:spcAft>
              <a:defRPr/>
            </a:pPr>
            <a:r>
              <a:rPr lang="en-US" sz="1200" dirty="0">
                <a:solidFill>
                  <a:srgbClr val="000000"/>
                </a:solidFill>
              </a:rPr>
              <a:t>If </a:t>
            </a:r>
            <a:r>
              <a:rPr lang="en-US" sz="1200" dirty="0" smtClean="0">
                <a:solidFill>
                  <a:srgbClr val="000000"/>
                </a:solidFill>
              </a:rPr>
              <a:t>Abby </a:t>
            </a:r>
            <a:r>
              <a:rPr lang="en-US" sz="1200" dirty="0">
                <a:solidFill>
                  <a:srgbClr val="000000"/>
                </a:solidFill>
              </a:rPr>
              <a:t>becomes aggressive or shows warning signs of aggression, family may use any of these strategies to try to distract her or help her calm down:</a:t>
            </a:r>
          </a:p>
          <a:p>
            <a:pPr marL="171450" indent="-171450" fontAlgn="base">
              <a:spcBef>
                <a:spcPct val="0"/>
              </a:spcBef>
              <a:spcAft>
                <a:spcPct val="0"/>
              </a:spcAft>
              <a:buFont typeface="Wingdings" panose="05000000000000000000" pitchFamily="2" charset="2"/>
              <a:buChar char="v"/>
              <a:defRPr/>
            </a:pPr>
            <a:r>
              <a:rPr lang="en-US" sz="1200" dirty="0">
                <a:solidFill>
                  <a:srgbClr val="000000"/>
                </a:solidFill>
              </a:rPr>
              <a:t>Use music: encourage </a:t>
            </a:r>
            <a:r>
              <a:rPr lang="en-US" sz="1200" dirty="0" smtClean="0">
                <a:solidFill>
                  <a:srgbClr val="000000"/>
                </a:solidFill>
              </a:rPr>
              <a:t>Abby </a:t>
            </a:r>
            <a:r>
              <a:rPr lang="en-US" sz="1200" dirty="0">
                <a:solidFill>
                  <a:srgbClr val="000000"/>
                </a:solidFill>
              </a:rPr>
              <a:t>to listen to her favorite songs, help her down load some music, sing to her, ask her to sing with you, dance with her</a:t>
            </a:r>
          </a:p>
          <a:p>
            <a:pPr marL="171450" indent="-171450" fontAlgn="base">
              <a:spcBef>
                <a:spcPct val="0"/>
              </a:spcBef>
              <a:spcAft>
                <a:spcPct val="0"/>
              </a:spcAft>
              <a:buFont typeface="Wingdings" panose="05000000000000000000" pitchFamily="2" charset="2"/>
              <a:buChar char="v"/>
              <a:defRPr/>
            </a:pPr>
            <a:r>
              <a:rPr lang="en-US" sz="1200" dirty="0">
                <a:solidFill>
                  <a:srgbClr val="000000"/>
                </a:solidFill>
              </a:rPr>
              <a:t>Ask her to sit and read or rock with you. Spend time with her in a nurturing way. Remember, she is going to get your attention one way or another, so as parents YOU be in charge of how this happens. </a:t>
            </a:r>
          </a:p>
          <a:p>
            <a:pPr marL="171450" indent="-171450" fontAlgn="base">
              <a:spcBef>
                <a:spcPct val="0"/>
              </a:spcBef>
              <a:spcAft>
                <a:spcPct val="0"/>
              </a:spcAft>
              <a:buFont typeface="Wingdings" panose="05000000000000000000" pitchFamily="2" charset="2"/>
              <a:buChar char="v"/>
              <a:defRPr/>
            </a:pPr>
            <a:r>
              <a:rPr lang="en-US" sz="1200" dirty="0">
                <a:solidFill>
                  <a:srgbClr val="000000"/>
                </a:solidFill>
              </a:rPr>
              <a:t>Acknowledge when she seems upset and ask her what you can do to help her feel better. Listen to her answers and try to do something she suggests. </a:t>
            </a:r>
          </a:p>
          <a:p>
            <a:pPr marL="171450" indent="-171450" fontAlgn="base">
              <a:spcBef>
                <a:spcPct val="0"/>
              </a:spcBef>
              <a:spcAft>
                <a:spcPct val="0"/>
              </a:spcAft>
              <a:buFont typeface="Wingdings" panose="05000000000000000000" pitchFamily="2" charset="2"/>
              <a:buChar char="v"/>
              <a:defRPr/>
            </a:pPr>
            <a:r>
              <a:rPr lang="en-US" sz="1200" dirty="0">
                <a:solidFill>
                  <a:srgbClr val="000000"/>
                </a:solidFill>
              </a:rPr>
              <a:t>Give </a:t>
            </a:r>
            <a:r>
              <a:rPr lang="en-US" sz="1200" dirty="0" smtClean="0">
                <a:solidFill>
                  <a:srgbClr val="000000"/>
                </a:solidFill>
              </a:rPr>
              <a:t>Abby </a:t>
            </a:r>
            <a:r>
              <a:rPr lang="en-US" sz="1200" dirty="0">
                <a:solidFill>
                  <a:srgbClr val="000000"/>
                </a:solidFill>
              </a:rPr>
              <a:t>time to complete 1 task at a time. Try not to overwhelm her with multiple requests at the same time. </a:t>
            </a:r>
          </a:p>
          <a:p>
            <a:pPr marL="171450" indent="-171450" fontAlgn="base">
              <a:spcBef>
                <a:spcPct val="0"/>
              </a:spcBef>
              <a:spcAft>
                <a:spcPct val="0"/>
              </a:spcAft>
              <a:buFont typeface="Wingdings" panose="05000000000000000000" pitchFamily="2" charset="2"/>
              <a:buChar char="v"/>
              <a:defRPr/>
            </a:pPr>
            <a:r>
              <a:rPr lang="en-US" sz="1200" dirty="0">
                <a:solidFill>
                  <a:srgbClr val="000000"/>
                </a:solidFill>
              </a:rPr>
              <a:t>Give </a:t>
            </a:r>
            <a:r>
              <a:rPr lang="en-US" sz="1200" dirty="0" smtClean="0">
                <a:solidFill>
                  <a:srgbClr val="000000"/>
                </a:solidFill>
              </a:rPr>
              <a:t>Abby </a:t>
            </a:r>
            <a:r>
              <a:rPr lang="en-US" sz="1200" dirty="0">
                <a:solidFill>
                  <a:srgbClr val="000000"/>
                </a:solidFill>
              </a:rPr>
              <a:t>time to transition from one task to another. Use a timer as a visual and auditory aid. Encourage her to look at her daily calendar every day and make it a habit. </a:t>
            </a:r>
          </a:p>
          <a:p>
            <a:pPr marL="171450" indent="-171450" fontAlgn="base">
              <a:spcBef>
                <a:spcPct val="0"/>
              </a:spcBef>
              <a:spcAft>
                <a:spcPct val="0"/>
              </a:spcAft>
              <a:buFont typeface="Wingdings" panose="05000000000000000000" pitchFamily="2" charset="2"/>
              <a:buChar char="v"/>
              <a:defRPr/>
            </a:pPr>
            <a:r>
              <a:rPr lang="en-US" sz="1200" dirty="0">
                <a:solidFill>
                  <a:srgbClr val="000000"/>
                </a:solidFill>
              </a:rPr>
              <a:t>Do something unpredictable or wild and crazy to change the mood of the house.</a:t>
            </a:r>
            <a:endParaRPr lang="en-US" sz="1200" b="1" dirty="0">
              <a:solidFill>
                <a:srgbClr val="000000"/>
              </a:solidFill>
            </a:endParaRPr>
          </a:p>
          <a:p>
            <a:pPr marL="171450" indent="-171450" fontAlgn="base">
              <a:spcBef>
                <a:spcPct val="0"/>
              </a:spcBef>
              <a:spcAft>
                <a:spcPct val="0"/>
              </a:spcAft>
              <a:buFont typeface="Wingdings" panose="05000000000000000000" pitchFamily="2" charset="2"/>
              <a:buChar char="v"/>
              <a:defRPr/>
            </a:pPr>
            <a:r>
              <a:rPr lang="en-US" sz="1200" dirty="0">
                <a:solidFill>
                  <a:srgbClr val="000000"/>
                </a:solidFill>
              </a:rPr>
              <a:t>Call </a:t>
            </a:r>
            <a:r>
              <a:rPr lang="en-US" sz="1200" dirty="0" smtClean="0">
                <a:solidFill>
                  <a:srgbClr val="000000"/>
                </a:solidFill>
              </a:rPr>
              <a:t>your PLL Coach before </a:t>
            </a:r>
            <a:r>
              <a:rPr lang="en-US" sz="1200" dirty="0" smtClean="0">
                <a:solidFill>
                  <a:srgbClr val="000000"/>
                </a:solidFill>
              </a:rPr>
              <a:t>Abby </a:t>
            </a:r>
            <a:r>
              <a:rPr lang="en-US" sz="1200" dirty="0">
                <a:solidFill>
                  <a:srgbClr val="000000"/>
                </a:solidFill>
              </a:rPr>
              <a:t>gets out of control to have her come and work with </a:t>
            </a:r>
            <a:r>
              <a:rPr lang="en-US" sz="1200" dirty="0" smtClean="0">
                <a:solidFill>
                  <a:srgbClr val="000000"/>
                </a:solidFill>
              </a:rPr>
              <a:t>Abby </a:t>
            </a:r>
            <a:r>
              <a:rPr lang="en-US" sz="1200" dirty="0">
                <a:solidFill>
                  <a:srgbClr val="000000"/>
                </a:solidFill>
              </a:rPr>
              <a:t>on emotional regulation skills.</a:t>
            </a:r>
          </a:p>
          <a:p>
            <a:pPr marL="171450" indent="-171450" fontAlgn="base">
              <a:spcBef>
                <a:spcPct val="0"/>
              </a:spcBef>
              <a:spcAft>
                <a:spcPct val="0"/>
              </a:spcAft>
              <a:buFont typeface="Wingdings" panose="05000000000000000000" pitchFamily="2" charset="2"/>
              <a:buChar char="v"/>
              <a:defRPr/>
            </a:pPr>
            <a:r>
              <a:rPr lang="en-US" sz="1200" dirty="0">
                <a:solidFill>
                  <a:srgbClr val="000000"/>
                </a:solidFill>
              </a:rPr>
              <a:t>If </a:t>
            </a:r>
            <a:r>
              <a:rPr lang="en-US" sz="1200" dirty="0" smtClean="0">
                <a:solidFill>
                  <a:srgbClr val="000000"/>
                </a:solidFill>
              </a:rPr>
              <a:t>Abby’s </a:t>
            </a:r>
            <a:r>
              <a:rPr lang="en-US" sz="1200" dirty="0">
                <a:solidFill>
                  <a:srgbClr val="000000"/>
                </a:solidFill>
              </a:rPr>
              <a:t>behavior becomes dangerous or threatening, or if she engages in extreme property destruction, call law enforcement.</a:t>
            </a:r>
          </a:p>
          <a:p>
            <a:pPr marL="171450" indent="-171450" fontAlgn="base">
              <a:spcBef>
                <a:spcPct val="0"/>
              </a:spcBef>
              <a:spcAft>
                <a:spcPct val="0"/>
              </a:spcAft>
              <a:buFont typeface="Wingdings" panose="05000000000000000000" pitchFamily="2" charset="2"/>
              <a:buChar char="v"/>
              <a:defRPr/>
            </a:pPr>
            <a:r>
              <a:rPr lang="en-US" sz="1200" dirty="0">
                <a:solidFill>
                  <a:srgbClr val="000000"/>
                </a:solidFill>
              </a:rPr>
              <a:t>Do not engage in the argument. Use your Exit &amp; Wait strategy to stay calm. Ask yourselves if what you are saying or doing is helping to calm the situation down or if it is throwing gasoline on an already burning fire.</a:t>
            </a:r>
          </a:p>
          <a:p>
            <a:pPr marL="171450" indent="-171450" fontAlgn="base">
              <a:spcBef>
                <a:spcPct val="0"/>
              </a:spcBef>
              <a:spcAft>
                <a:spcPct val="0"/>
              </a:spcAft>
              <a:buFont typeface="Wingdings" panose="05000000000000000000" pitchFamily="2" charset="2"/>
              <a:buChar char="v"/>
              <a:defRPr/>
            </a:pPr>
            <a:endParaRPr lang="en-US" sz="1200" dirty="0">
              <a:solidFill>
                <a:srgbClr val="000000"/>
              </a:solidFill>
            </a:endParaRPr>
          </a:p>
        </p:txBody>
      </p:sp>
      <p:pic>
        <p:nvPicPr>
          <p:cNvPr id="34820" name="Picture 2" descr="C:\Users\baileyk\AppData\Local\Microsoft\Windows\Temporary Internet Files\Content.IE5\R3TW2HWT\MC900432632[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0"/>
            <a:ext cx="17145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354681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61</TotalTime>
  <Words>1293</Words>
  <Application>Microsoft Office PowerPoint</Application>
  <PresentationFormat>On-screen Show (4:3)</PresentationFormat>
  <Paragraphs>113</Paragraphs>
  <Slides>4</Slides>
  <Notes>0</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4</vt:i4>
      </vt:variant>
    </vt:vector>
  </HeadingPairs>
  <TitlesOfParts>
    <vt:vector size="12" baseType="lpstr">
      <vt:lpstr>Arial</vt:lpstr>
      <vt:lpstr>Calibri</vt:lpstr>
      <vt:lpstr>Wingdings</vt:lpstr>
      <vt:lpstr>Office Theme</vt:lpstr>
      <vt:lpstr>2_Default Design</vt:lpstr>
      <vt:lpstr>3_Default Design</vt:lpstr>
      <vt:lpstr>4_Default Design</vt:lpstr>
      <vt:lpstr>5_Default Design</vt:lpstr>
      <vt:lpstr>Our Family Plan</vt:lpstr>
      <vt:lpstr>Our Family Plan Continued</vt:lpstr>
      <vt:lpstr>Our Family Plan Continued</vt:lpstr>
      <vt:lpstr>Family Tool Box</vt:lpstr>
    </vt:vector>
  </TitlesOfParts>
  <Company>DHW</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Arambarri, Janie - Reg1</dc:creator>
  <cp:lastModifiedBy>Ellen Souder</cp:lastModifiedBy>
  <cp:revision>7</cp:revision>
  <dcterms:created xsi:type="dcterms:W3CDTF">2015-03-13T01:50:05Z</dcterms:created>
  <dcterms:modified xsi:type="dcterms:W3CDTF">2016-02-11T17:04:25Z</dcterms:modified>
</cp:coreProperties>
</file>