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0" r:id="rId3"/>
    <p:sldId id="264" r:id="rId4"/>
    <p:sldId id="26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88"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BB3F8A-1540-4096-A13A-6A080C256B5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986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F12D31-3910-4631-90EA-EBA20DCC4A2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081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277ED26-0FA6-41CC-A40F-ED77918050C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39657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00758F2F-B97C-4FD2-87C8-28231A97F8D8}" type="slidenum">
              <a:rPr lang="en-US"/>
              <a:pPr>
                <a:defRPr/>
              </a:pPr>
              <a:t>‹#›</a:t>
            </a:fld>
            <a:endParaRPr lang="en-US" dirty="0"/>
          </a:p>
        </p:txBody>
      </p:sp>
    </p:spTree>
    <p:extLst>
      <p:ext uri="{BB962C8B-B14F-4D97-AF65-F5344CB8AC3E}">
        <p14:creationId xmlns:p14="http://schemas.microsoft.com/office/powerpoint/2010/main" val="527227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42BA6E6C-7012-465C-A871-227488A03EAB}" type="slidenum">
              <a:rPr lang="en-US"/>
              <a:pPr>
                <a:defRPr/>
              </a:pPr>
              <a:t>‹#›</a:t>
            </a:fld>
            <a:endParaRPr lang="en-US" dirty="0"/>
          </a:p>
        </p:txBody>
      </p:sp>
    </p:spTree>
    <p:extLst>
      <p:ext uri="{BB962C8B-B14F-4D97-AF65-F5344CB8AC3E}">
        <p14:creationId xmlns:p14="http://schemas.microsoft.com/office/powerpoint/2010/main" val="4130543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B2DD67F7-BCDB-42A5-A216-77E67C67DBB6}" type="slidenum">
              <a:rPr lang="en-US"/>
              <a:pPr>
                <a:defRPr/>
              </a:pPr>
              <a:t>‹#›</a:t>
            </a:fld>
            <a:endParaRPr lang="en-US" dirty="0"/>
          </a:p>
        </p:txBody>
      </p:sp>
    </p:spTree>
    <p:extLst>
      <p:ext uri="{BB962C8B-B14F-4D97-AF65-F5344CB8AC3E}">
        <p14:creationId xmlns:p14="http://schemas.microsoft.com/office/powerpoint/2010/main" val="2355619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78360667-C4A8-4628-9E21-44CD383F055E}" type="slidenum">
              <a:rPr lang="en-US"/>
              <a:pPr>
                <a:defRPr/>
              </a:pPr>
              <a:t>‹#›</a:t>
            </a:fld>
            <a:endParaRPr lang="en-US" dirty="0"/>
          </a:p>
        </p:txBody>
      </p:sp>
    </p:spTree>
    <p:extLst>
      <p:ext uri="{BB962C8B-B14F-4D97-AF65-F5344CB8AC3E}">
        <p14:creationId xmlns:p14="http://schemas.microsoft.com/office/powerpoint/2010/main" val="2867678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1140BE21-468E-4DB8-895B-113EAC7C7A9F}" type="slidenum">
              <a:rPr lang="en-US"/>
              <a:pPr>
                <a:defRPr/>
              </a:pPr>
              <a:t>‹#›</a:t>
            </a:fld>
            <a:endParaRPr lang="en-US" dirty="0"/>
          </a:p>
        </p:txBody>
      </p:sp>
    </p:spTree>
    <p:extLst>
      <p:ext uri="{BB962C8B-B14F-4D97-AF65-F5344CB8AC3E}">
        <p14:creationId xmlns:p14="http://schemas.microsoft.com/office/powerpoint/2010/main" val="3823068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8D5209FB-18E3-48F9-B073-5785076714A3}" type="slidenum">
              <a:rPr lang="en-US"/>
              <a:pPr>
                <a:defRPr/>
              </a:pPr>
              <a:t>‹#›</a:t>
            </a:fld>
            <a:endParaRPr lang="en-US" dirty="0"/>
          </a:p>
        </p:txBody>
      </p:sp>
    </p:spTree>
    <p:extLst>
      <p:ext uri="{BB962C8B-B14F-4D97-AF65-F5344CB8AC3E}">
        <p14:creationId xmlns:p14="http://schemas.microsoft.com/office/powerpoint/2010/main" val="1567891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E028855B-6EC7-4287-89BC-C1032E213688}" type="slidenum">
              <a:rPr lang="en-US"/>
              <a:pPr>
                <a:defRPr/>
              </a:pPr>
              <a:t>‹#›</a:t>
            </a:fld>
            <a:endParaRPr lang="en-US" dirty="0"/>
          </a:p>
        </p:txBody>
      </p:sp>
    </p:spTree>
    <p:extLst>
      <p:ext uri="{BB962C8B-B14F-4D97-AF65-F5344CB8AC3E}">
        <p14:creationId xmlns:p14="http://schemas.microsoft.com/office/powerpoint/2010/main" val="2227469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759ECE3B-C8F1-4FF1-9EAE-93266EF55614}" type="slidenum">
              <a:rPr lang="en-US"/>
              <a:pPr>
                <a:defRPr/>
              </a:pPr>
              <a:t>‹#›</a:t>
            </a:fld>
            <a:endParaRPr lang="en-US" dirty="0"/>
          </a:p>
        </p:txBody>
      </p:sp>
    </p:spTree>
    <p:extLst>
      <p:ext uri="{BB962C8B-B14F-4D97-AF65-F5344CB8AC3E}">
        <p14:creationId xmlns:p14="http://schemas.microsoft.com/office/powerpoint/2010/main" val="341332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5990C2-905D-4EB4-A280-0D37F92FD7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1338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6"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7"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9405E398-A954-410C-A815-BBED875A9210}" type="slidenum">
              <a:rPr lang="en-US"/>
              <a:pPr>
                <a:defRPr/>
              </a:pPr>
              <a:t>‹#›</a:t>
            </a:fld>
            <a:endParaRPr lang="en-US" dirty="0"/>
          </a:p>
        </p:txBody>
      </p:sp>
    </p:spTree>
    <p:extLst>
      <p:ext uri="{BB962C8B-B14F-4D97-AF65-F5344CB8AC3E}">
        <p14:creationId xmlns:p14="http://schemas.microsoft.com/office/powerpoint/2010/main" val="2177208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AEFF2098-9A87-4DFD-BFAF-A081D1428856}" type="slidenum">
              <a:rPr lang="en-US"/>
              <a:pPr>
                <a:defRPr/>
              </a:pPr>
              <a:t>‹#›</a:t>
            </a:fld>
            <a:endParaRPr lang="en-US" dirty="0"/>
          </a:p>
        </p:txBody>
      </p:sp>
    </p:spTree>
    <p:extLst>
      <p:ext uri="{BB962C8B-B14F-4D97-AF65-F5344CB8AC3E}">
        <p14:creationId xmlns:p14="http://schemas.microsoft.com/office/powerpoint/2010/main" val="330833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ea typeface="MS PGothic" pitchFamily="34" charset="-128"/>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ea typeface="MS PGothic" pitchFamily="34" charset="-128"/>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ea typeface="MS PGothic" pitchFamily="34" charset="-128"/>
                <a:cs typeface="Arial" pitchFamily="34" charset="0"/>
              </a:defRPr>
            </a:lvl1pPr>
          </a:lstStyle>
          <a:p>
            <a:pPr>
              <a:defRPr/>
            </a:pPr>
            <a:fld id="{C9879CA0-DE83-4213-ABC7-48B4D264B2EC}" type="slidenum">
              <a:rPr lang="en-US"/>
              <a:pPr>
                <a:defRPr/>
              </a:pPr>
              <a:t>‹#›</a:t>
            </a:fld>
            <a:endParaRPr lang="en-US" dirty="0"/>
          </a:p>
        </p:txBody>
      </p:sp>
    </p:spTree>
    <p:extLst>
      <p:ext uri="{BB962C8B-B14F-4D97-AF65-F5344CB8AC3E}">
        <p14:creationId xmlns:p14="http://schemas.microsoft.com/office/powerpoint/2010/main" val="313299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5C575A-58C2-4669-B410-3CCCF3CA0C1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29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AEBF0B-E9BE-4088-A271-29E741ADD8C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44540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954E73D-CE27-40DE-8258-D33B444C8B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63669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3B987B4-1D72-47DC-8970-861336E3FA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3998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26CDE0-6BD0-4890-A533-9199E7A60D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260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7347EF-A934-4050-BEDE-2BB4222AD51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9027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C6520E-E69B-4DEC-B891-4B3170FFDB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837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ea typeface="+mn-ea"/>
                <a:cs typeface="+mn-cs"/>
              </a:defRPr>
            </a:lvl1pPr>
          </a:lstStyle>
          <a:p>
            <a:pPr>
              <a:defRPr/>
            </a:pPr>
            <a:fld id="{94BF614F-5356-42F1-8842-68257104054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8405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26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ea typeface="+mn-ea"/>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ea typeface="+mn-ea"/>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ea typeface="+mn-ea"/>
                <a:cs typeface="+mn-cs"/>
              </a:defRPr>
            </a:lvl1pPr>
          </a:lstStyle>
          <a:p>
            <a:pPr fontAlgn="base">
              <a:spcBef>
                <a:spcPct val="0"/>
              </a:spcBef>
              <a:spcAft>
                <a:spcPct val="0"/>
              </a:spcAft>
              <a:defRPr/>
            </a:pPr>
            <a:fld id="{BF884E36-743A-4487-83FE-6D8B5918CA3D}"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23154828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descr="C:\Program Files (x86)\Microsoft Office\MEDIA\CAGCAT10\j02352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0"/>
            <a:ext cx="6553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Title 1"/>
          <p:cNvSpPr>
            <a:spLocks noGrp="1"/>
          </p:cNvSpPr>
          <p:nvPr>
            <p:ph type="title"/>
          </p:nvPr>
        </p:nvSpPr>
        <p:spPr>
          <a:xfrm>
            <a:off x="381000" y="0"/>
            <a:ext cx="8229600" cy="533400"/>
          </a:xfrm>
        </p:spPr>
        <p:txBody>
          <a:bodyPr/>
          <a:lstStyle/>
          <a:p>
            <a:r>
              <a:rPr lang="en-US" altLang="en-US" sz="2800" b="1" smtClean="0"/>
              <a:t>Our Family Plan: Madelyn</a:t>
            </a:r>
          </a:p>
        </p:txBody>
      </p:sp>
      <p:sp>
        <p:nvSpPr>
          <p:cNvPr id="43012" name="Content Placeholder 2"/>
          <p:cNvSpPr>
            <a:spLocks noGrp="1"/>
          </p:cNvSpPr>
          <p:nvPr>
            <p:ph idx="1"/>
          </p:nvPr>
        </p:nvSpPr>
        <p:spPr>
          <a:xfrm>
            <a:off x="228600" y="504825"/>
            <a:ext cx="8763000" cy="304800"/>
          </a:xfrm>
        </p:spPr>
        <p:txBody>
          <a:bodyPr/>
          <a:lstStyle/>
          <a:p>
            <a:pPr algn="ctr">
              <a:buFontTx/>
              <a:buNone/>
              <a:defRPr/>
            </a:pPr>
            <a:r>
              <a:rPr lang="en-US" altLang="en-US" sz="1200" b="1" dirty="0" smtClean="0"/>
              <a:t>In order to become the family we want to be, we will all follow this Safety family plan. </a:t>
            </a:r>
          </a:p>
          <a:p>
            <a:pPr algn="ctr">
              <a:buFontTx/>
              <a:buNone/>
              <a:defRPr/>
            </a:pPr>
            <a:endParaRPr lang="en-US" altLang="en-US" sz="1200" b="1" dirty="0"/>
          </a:p>
          <a:p>
            <a:pPr algn="ctr">
              <a:buFontTx/>
              <a:buNone/>
              <a:defRPr/>
            </a:pPr>
            <a:endParaRPr lang="en-US" altLang="en-US" sz="1200" b="1" dirty="0" smtClean="0"/>
          </a:p>
          <a:p>
            <a:pPr algn="ctr">
              <a:buFontTx/>
              <a:buNone/>
              <a:defRPr/>
            </a:pPr>
            <a:endParaRPr lang="en-US" altLang="en-US" sz="1200" b="1" dirty="0" smtClean="0"/>
          </a:p>
          <a:p>
            <a:pPr algn="ctr">
              <a:buFontTx/>
              <a:buNone/>
              <a:defRPr/>
            </a:pPr>
            <a:endParaRPr lang="en-US" altLang="en-US" sz="1200" b="1" dirty="0" smtClean="0"/>
          </a:p>
          <a:p>
            <a:pPr algn="ctr">
              <a:buFontTx/>
              <a:buNone/>
              <a:defRPr/>
            </a:pPr>
            <a:endParaRPr lang="en-US" altLang="en-US" sz="1200" b="1" dirty="0" smtClean="0"/>
          </a:p>
          <a:p>
            <a:pPr>
              <a:buFontTx/>
              <a:buNone/>
              <a:defRPr/>
            </a:pPr>
            <a:endParaRPr lang="en-US" altLang="en-US" sz="1000" b="1" dirty="0" smtClean="0"/>
          </a:p>
          <a:p>
            <a:pPr>
              <a:buFontTx/>
              <a:buNone/>
              <a:defRPr/>
            </a:pPr>
            <a:r>
              <a:rPr lang="en-US" altLang="en-US" sz="1200" b="1" dirty="0" smtClean="0"/>
              <a:t>	</a:t>
            </a:r>
          </a:p>
          <a:p>
            <a:pPr>
              <a:buFontTx/>
              <a:buNone/>
              <a:defRPr/>
            </a:pPr>
            <a:r>
              <a:rPr lang="en-US" altLang="en-US" sz="1200" b="1" dirty="0" smtClean="0"/>
              <a:t>	</a:t>
            </a:r>
          </a:p>
          <a:p>
            <a:pPr>
              <a:buFontTx/>
              <a:buNone/>
              <a:defRPr/>
            </a:pPr>
            <a:endParaRPr lang="en-US" altLang="en-US" sz="1200" b="1" dirty="0" smtClean="0"/>
          </a:p>
          <a:p>
            <a:pPr>
              <a:buFontTx/>
              <a:buNone/>
              <a:defRPr/>
            </a:pPr>
            <a:r>
              <a:rPr lang="en-US" altLang="en-US" sz="1200" b="1" dirty="0" smtClean="0"/>
              <a:t>REWARDS:  </a:t>
            </a:r>
            <a:r>
              <a:rPr lang="en-US" altLang="en-US" sz="1200" b="1" dirty="0" smtClean="0">
                <a:solidFill>
                  <a:srgbClr val="0070C0"/>
                </a:solidFill>
              </a:rPr>
              <a:t>(Healthy Undercurrent:  Consistency, Nurturance)</a:t>
            </a:r>
          </a:p>
          <a:p>
            <a:pPr marL="0" indent="0">
              <a:buFontTx/>
              <a:buNone/>
              <a:defRPr/>
            </a:pPr>
            <a:r>
              <a:rPr lang="en-US" sz="1200" b="1" dirty="0" smtClean="0"/>
              <a:t>Daily Reward</a:t>
            </a:r>
            <a:r>
              <a:rPr lang="en-US" sz="1200" dirty="0" smtClean="0"/>
              <a:t>: </a:t>
            </a:r>
          </a:p>
          <a:p>
            <a:pPr marL="0" indent="0">
              <a:buFontTx/>
              <a:buNone/>
              <a:defRPr/>
            </a:pPr>
            <a:r>
              <a:rPr lang="en-US" sz="1200" dirty="0" smtClean="0"/>
              <a:t>At </a:t>
            </a:r>
            <a:r>
              <a:rPr lang="en-US" sz="1200" dirty="0"/>
              <a:t>the end of the day, if Madelyn </a:t>
            </a:r>
            <a:r>
              <a:rPr lang="en-US" sz="1200" dirty="0" smtClean="0"/>
              <a:t>shows </a:t>
            </a:r>
            <a:r>
              <a:rPr lang="en-US" sz="1200" dirty="0"/>
              <a:t>safe behavior all day, or if she was told to stop a behavior and she did, she will earn the reward of a surprise treat (of parents’ choice) with their thanks and praise. </a:t>
            </a:r>
            <a:endParaRPr lang="en-US" sz="1200" b="1" dirty="0"/>
          </a:p>
          <a:p>
            <a:pPr marL="0" indent="0">
              <a:buFontTx/>
              <a:buNone/>
              <a:defRPr/>
            </a:pPr>
            <a:r>
              <a:rPr lang="en-US" sz="1200" b="1" dirty="0"/>
              <a:t>Bonus </a:t>
            </a:r>
            <a:r>
              <a:rPr lang="en-US" sz="1200" b="1" dirty="0" smtClean="0"/>
              <a:t>Rewards</a:t>
            </a:r>
            <a:r>
              <a:rPr lang="en-US" sz="1200" dirty="0" smtClean="0"/>
              <a:t>: </a:t>
            </a:r>
          </a:p>
          <a:p>
            <a:pPr marL="0" indent="0">
              <a:buFontTx/>
              <a:buNone/>
              <a:defRPr/>
            </a:pPr>
            <a:r>
              <a:rPr lang="en-US" sz="1200" dirty="0" smtClean="0"/>
              <a:t>If </a:t>
            </a:r>
            <a:r>
              <a:rPr lang="en-US" sz="1200" dirty="0"/>
              <a:t>Madelyn shows safe behavior for the following number of days she will earn bonus rewards: </a:t>
            </a:r>
          </a:p>
          <a:p>
            <a:pPr marL="0" indent="0">
              <a:buFontTx/>
              <a:buNone/>
              <a:defRPr/>
            </a:pPr>
            <a:r>
              <a:rPr lang="en-US" sz="1200" b="1" dirty="0"/>
              <a:t>2 days </a:t>
            </a:r>
            <a:r>
              <a:rPr lang="en-US" sz="1200" dirty="0"/>
              <a:t>= Bonus reward to be drawn out of the Bonus Reward Bag  </a:t>
            </a:r>
          </a:p>
          <a:p>
            <a:pPr marL="0" indent="0">
              <a:buFontTx/>
              <a:buNone/>
              <a:defRPr/>
            </a:pPr>
            <a:r>
              <a:rPr lang="en-US" sz="1200" b="1" dirty="0"/>
              <a:t>4 more days</a:t>
            </a:r>
            <a:r>
              <a:rPr lang="en-US" sz="1200" dirty="0"/>
              <a:t> = Bonus reward to be drawn out of the Bonus Reward Bag  </a:t>
            </a:r>
          </a:p>
          <a:p>
            <a:pPr marL="0" indent="0">
              <a:buFontTx/>
              <a:buNone/>
              <a:defRPr/>
            </a:pPr>
            <a:r>
              <a:rPr lang="en-US" sz="1200" b="1" dirty="0"/>
              <a:t>6 more days </a:t>
            </a:r>
            <a:r>
              <a:rPr lang="en-US" sz="1200" dirty="0"/>
              <a:t>= Bonus reward to be drawn out of the Bonus Reward Bag </a:t>
            </a:r>
            <a:r>
              <a:rPr lang="en-US" altLang="en-US" sz="1200" dirty="0" smtClean="0"/>
              <a:t>	</a:t>
            </a:r>
          </a:p>
          <a:p>
            <a:pPr marL="0" indent="0">
              <a:buFontTx/>
              <a:buNone/>
              <a:defRPr/>
            </a:pPr>
            <a:r>
              <a:rPr lang="en-US" altLang="en-US" sz="1200" dirty="0" smtClean="0"/>
              <a:t>* After Madelyn has earned her Bonus Reward for 6 days, the Reward cycle will start over at 2 days.</a:t>
            </a:r>
          </a:p>
          <a:p>
            <a:pPr marL="0" indent="0">
              <a:buFontTx/>
              <a:buNone/>
              <a:defRPr/>
            </a:pPr>
            <a:r>
              <a:rPr lang="en-US" altLang="en-US" sz="1200" dirty="0" smtClean="0"/>
              <a:t>* Bonus rewards will only be given on days when Madelyn is in good standing with no Offenses. </a:t>
            </a:r>
          </a:p>
          <a:p>
            <a:pPr>
              <a:buFontTx/>
              <a:buNone/>
              <a:defRPr/>
            </a:pPr>
            <a:endParaRPr lang="en-US" altLang="en-US" sz="1200" dirty="0" smtClean="0"/>
          </a:p>
          <a:p>
            <a:pPr>
              <a:buFontTx/>
              <a:buNone/>
              <a:defRPr/>
            </a:pPr>
            <a:r>
              <a:rPr lang="en-US" altLang="en-US" sz="1200" b="1" dirty="0" smtClean="0"/>
              <a:t>CONSEQUENCES:  </a:t>
            </a:r>
            <a:r>
              <a:rPr lang="en-US" altLang="en-US" sz="1200" b="1" dirty="0" smtClean="0">
                <a:solidFill>
                  <a:srgbClr val="0070C0"/>
                </a:solidFill>
              </a:rPr>
              <a:t>(Healthy Undercurrent: Consistency)</a:t>
            </a:r>
          </a:p>
          <a:p>
            <a:pPr marL="0" indent="0">
              <a:buFontTx/>
              <a:buNone/>
              <a:defRPr/>
            </a:pPr>
            <a:r>
              <a:rPr lang="en-US" sz="1200" dirty="0"/>
              <a:t>1</a:t>
            </a:r>
            <a:r>
              <a:rPr lang="en-US" sz="1200" baseline="30000" dirty="0"/>
              <a:t>st</a:t>
            </a:r>
            <a:r>
              <a:rPr lang="en-US" sz="1200" dirty="0"/>
              <a:t> Offense = Consequence to be drawn out of Consequence Bag</a:t>
            </a:r>
          </a:p>
          <a:p>
            <a:pPr marL="0" indent="0">
              <a:buFontTx/>
              <a:buNone/>
              <a:defRPr/>
            </a:pPr>
            <a:r>
              <a:rPr lang="en-US" sz="1200" dirty="0"/>
              <a:t>2</a:t>
            </a:r>
            <a:r>
              <a:rPr lang="en-US" sz="1200" baseline="30000" dirty="0"/>
              <a:t>nd</a:t>
            </a:r>
            <a:r>
              <a:rPr lang="en-US" sz="1200" dirty="0"/>
              <a:t> Offense = Consequence to be drawn out of Consequence Bag</a:t>
            </a:r>
          </a:p>
          <a:p>
            <a:pPr marL="0" indent="0">
              <a:buFontTx/>
              <a:buNone/>
              <a:defRPr/>
            </a:pPr>
            <a:r>
              <a:rPr lang="en-US" sz="1200" dirty="0"/>
              <a:t>3</a:t>
            </a:r>
            <a:r>
              <a:rPr lang="en-US" sz="1200" baseline="30000" dirty="0"/>
              <a:t>rd</a:t>
            </a:r>
            <a:r>
              <a:rPr lang="en-US" sz="1200" dirty="0"/>
              <a:t> Offense = Consequence to be drawn out of Consequence </a:t>
            </a:r>
            <a:r>
              <a:rPr lang="en-US" sz="1200" dirty="0" smtClean="0"/>
              <a:t>Bag</a:t>
            </a:r>
          </a:p>
          <a:p>
            <a:pPr>
              <a:buFont typeface="Arial" panose="020B0604020202020204" pitchFamily="34" charset="0"/>
              <a:buChar char="•"/>
              <a:defRPr/>
            </a:pPr>
            <a:r>
              <a:rPr lang="en-US" altLang="en-US" sz="1200" dirty="0" smtClean="0"/>
              <a:t>Consequences </a:t>
            </a:r>
            <a:r>
              <a:rPr lang="en-US" altLang="en-US" sz="1200" dirty="0" smtClean="0"/>
              <a:t>start over each </a:t>
            </a:r>
            <a:r>
              <a:rPr lang="en-US" altLang="en-US" sz="1200" dirty="0" smtClean="0"/>
              <a:t>week</a:t>
            </a:r>
          </a:p>
          <a:p>
            <a:pPr>
              <a:buFont typeface="Arial" panose="020B0604020202020204" pitchFamily="34" charset="0"/>
              <a:buChar char="•"/>
              <a:defRPr/>
            </a:pPr>
            <a:r>
              <a:rPr lang="en-US" sz="1200" dirty="0" smtClean="0"/>
              <a:t>**</a:t>
            </a:r>
            <a:r>
              <a:rPr lang="en-US" sz="1200" dirty="0">
                <a:solidFill>
                  <a:srgbClr val="000000"/>
                </a:solidFill>
              </a:rPr>
              <a:t> Parents will give 1 verbal reminder or prompt per situation in a Calm Voice. If behavior </a:t>
            </a:r>
            <a:r>
              <a:rPr lang="en-US" sz="1200" dirty="0" smtClean="0">
                <a:solidFill>
                  <a:srgbClr val="000000"/>
                </a:solidFill>
              </a:rPr>
              <a:t>continues, consequence will be enforced</a:t>
            </a:r>
            <a:endParaRPr lang="en-US" altLang="en-US" sz="1100" dirty="0" smtClean="0"/>
          </a:p>
          <a:p>
            <a:pPr>
              <a:buFontTx/>
              <a:buNone/>
              <a:defRPr/>
            </a:pPr>
            <a:r>
              <a:rPr lang="en-US" altLang="en-US" sz="1000" b="1" dirty="0" smtClean="0"/>
              <a:t> </a:t>
            </a:r>
          </a:p>
          <a:p>
            <a:pPr>
              <a:buFontTx/>
              <a:buNone/>
              <a:defRPr/>
            </a:pPr>
            <a:endParaRPr lang="en-US" altLang="en-US" sz="1200" b="1" dirty="0" smtClean="0"/>
          </a:p>
          <a:p>
            <a:pPr>
              <a:buFontTx/>
              <a:buNone/>
              <a:defRPr/>
            </a:pPr>
            <a:r>
              <a:rPr lang="en-US" altLang="en-US" sz="1200" b="1" dirty="0" smtClean="0"/>
              <a:t>	</a:t>
            </a:r>
          </a:p>
          <a:p>
            <a:pPr>
              <a:buFontTx/>
              <a:buNone/>
              <a:defRPr/>
            </a:pPr>
            <a:endParaRPr lang="en-US" altLang="en-US" sz="1200" b="1" dirty="0" smtClean="0"/>
          </a:p>
          <a:p>
            <a:pPr>
              <a:buFontTx/>
              <a:buNone/>
              <a:defRPr/>
            </a:pPr>
            <a:endParaRPr lang="en-US" altLang="en-US" sz="1200" b="1" dirty="0" smtClean="0"/>
          </a:p>
          <a:p>
            <a:pPr>
              <a:buFontTx/>
              <a:buNone/>
              <a:defRPr/>
            </a:pPr>
            <a:endParaRPr lang="en-US" altLang="en-US" sz="1200" b="1" dirty="0" smtClean="0"/>
          </a:p>
          <a:p>
            <a:pPr>
              <a:buFontTx/>
              <a:buNone/>
              <a:defRPr/>
            </a:pPr>
            <a:r>
              <a:rPr lang="en-US" altLang="en-US" sz="1200" b="1" dirty="0" smtClean="0"/>
              <a:t>		</a:t>
            </a:r>
          </a:p>
          <a:p>
            <a:pPr>
              <a:buFontTx/>
              <a:buNone/>
              <a:defRPr/>
            </a:pPr>
            <a:r>
              <a:rPr lang="en-US" altLang="en-US" sz="1200" b="1" dirty="0" smtClean="0"/>
              <a:t>	</a:t>
            </a:r>
          </a:p>
        </p:txBody>
      </p:sp>
      <p:sp>
        <p:nvSpPr>
          <p:cNvPr id="6" name="TextBox 5"/>
          <p:cNvSpPr txBox="1"/>
          <p:nvPr/>
        </p:nvSpPr>
        <p:spPr>
          <a:xfrm>
            <a:off x="228600" y="990600"/>
            <a:ext cx="8610600" cy="1569660"/>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p>
            <a:pPr algn="ctr" fontAlgn="base">
              <a:spcBef>
                <a:spcPct val="0"/>
              </a:spcBef>
              <a:spcAft>
                <a:spcPct val="0"/>
              </a:spcAft>
              <a:defRPr/>
            </a:pPr>
            <a:r>
              <a:rPr lang="en-US" sz="1200" b="1" dirty="0">
                <a:solidFill>
                  <a:srgbClr val="000000"/>
                </a:solidFill>
              </a:rPr>
              <a:t>EXPECTATION: </a:t>
            </a:r>
            <a:r>
              <a:rPr lang="en-US" sz="1200" dirty="0">
                <a:solidFill>
                  <a:srgbClr val="000000"/>
                </a:solidFill>
              </a:rPr>
              <a:t>Madelyn will show safe behavior toward </a:t>
            </a:r>
            <a:r>
              <a:rPr lang="en-US" sz="1200" dirty="0" smtClean="0">
                <a:solidFill>
                  <a:srgbClr val="000000"/>
                </a:solidFill>
              </a:rPr>
              <a:t>others</a:t>
            </a:r>
          </a:p>
          <a:p>
            <a:pPr fontAlgn="base">
              <a:spcBef>
                <a:spcPct val="0"/>
              </a:spcBef>
              <a:spcAft>
                <a:spcPct val="0"/>
              </a:spcAft>
              <a:defRPr/>
            </a:pPr>
            <a:r>
              <a:rPr lang="en-US" sz="1200" b="1" dirty="0" smtClean="0">
                <a:solidFill>
                  <a:srgbClr val="000000"/>
                </a:solidFill>
              </a:rPr>
              <a:t>RULE</a:t>
            </a:r>
            <a:r>
              <a:rPr lang="en-US" sz="1200" b="1" dirty="0" smtClean="0">
                <a:solidFill>
                  <a:srgbClr val="000000"/>
                </a:solidFill>
              </a:rPr>
              <a:t>: </a:t>
            </a:r>
            <a:r>
              <a:rPr lang="en-US" sz="1200" dirty="0" smtClean="0">
                <a:solidFill>
                  <a:srgbClr val="000000"/>
                </a:solidFill>
              </a:rPr>
              <a:t>Madelyn’s behavior will be considered UNSAFE if she does or says any of the following: </a:t>
            </a:r>
            <a:r>
              <a:rPr lang="en-US" sz="1200" b="1" dirty="0" smtClean="0">
                <a:solidFill>
                  <a:srgbClr val="0070C0"/>
                </a:solidFill>
              </a:rPr>
              <a:t>(Healthy Undercurrents: Safety and Consistency)</a:t>
            </a:r>
          </a:p>
          <a:p>
            <a:pPr marL="171450" indent="-171450" fontAlgn="base">
              <a:spcBef>
                <a:spcPct val="0"/>
              </a:spcBef>
              <a:spcAft>
                <a:spcPct val="0"/>
              </a:spcAft>
              <a:buFont typeface="Arial" panose="020B0604020202020204" pitchFamily="34" charset="0"/>
              <a:buChar char="•"/>
              <a:defRPr/>
            </a:pPr>
            <a:r>
              <a:rPr lang="en-US" sz="1200" dirty="0" smtClean="0">
                <a:solidFill>
                  <a:srgbClr val="000000"/>
                </a:solidFill>
              </a:rPr>
              <a:t>Hits</a:t>
            </a:r>
            <a:r>
              <a:rPr lang="en-US" sz="1200" dirty="0">
                <a:solidFill>
                  <a:srgbClr val="000000"/>
                </a:solidFill>
              </a:rPr>
              <a:t>, pushes, shoves, kicks, pinches, pokes, bites, pulls or in any other way uses her body or an object to hurt someone else</a:t>
            </a:r>
          </a:p>
          <a:p>
            <a:pPr marL="171450" indent="-171450" fontAlgn="base">
              <a:spcBef>
                <a:spcPct val="0"/>
              </a:spcBef>
              <a:spcAft>
                <a:spcPct val="0"/>
              </a:spcAft>
              <a:buFont typeface="Arial" panose="020B0604020202020204" pitchFamily="34" charset="0"/>
              <a:buChar char="•"/>
              <a:defRPr/>
            </a:pPr>
            <a:r>
              <a:rPr lang="en-US" sz="1200" dirty="0">
                <a:solidFill>
                  <a:srgbClr val="000000"/>
                </a:solidFill>
              </a:rPr>
              <a:t>Name calling</a:t>
            </a:r>
          </a:p>
          <a:p>
            <a:pPr marL="171450" indent="-171450" fontAlgn="base">
              <a:spcBef>
                <a:spcPct val="0"/>
              </a:spcBef>
              <a:spcAft>
                <a:spcPct val="0"/>
              </a:spcAft>
              <a:buFont typeface="Arial" panose="020B0604020202020204" pitchFamily="34" charset="0"/>
              <a:buChar char="•"/>
              <a:defRPr/>
            </a:pPr>
            <a:r>
              <a:rPr lang="en-US" sz="1200" dirty="0">
                <a:solidFill>
                  <a:srgbClr val="000000"/>
                </a:solidFill>
              </a:rPr>
              <a:t>Annoying others on purpose, “egging them on”</a:t>
            </a:r>
          </a:p>
          <a:p>
            <a:pPr marL="171450" indent="-171450" fontAlgn="base">
              <a:spcBef>
                <a:spcPct val="0"/>
              </a:spcBef>
              <a:spcAft>
                <a:spcPct val="0"/>
              </a:spcAft>
              <a:buFont typeface="Arial" panose="020B0604020202020204" pitchFamily="34" charset="0"/>
              <a:buChar char="•"/>
              <a:defRPr/>
            </a:pPr>
            <a:r>
              <a:rPr lang="en-US" sz="1200" dirty="0">
                <a:solidFill>
                  <a:srgbClr val="000000"/>
                </a:solidFill>
              </a:rPr>
              <a:t>Blames others </a:t>
            </a:r>
          </a:p>
        </p:txBody>
      </p:sp>
    </p:spTree>
    <p:extLst>
      <p:ext uri="{BB962C8B-B14F-4D97-AF65-F5344CB8AC3E}">
        <p14:creationId xmlns:p14="http://schemas.microsoft.com/office/powerpoint/2010/main" val="2743212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5" descr="C:\Program Files (x86)\Microsoft Office\MEDIA\CAGCAT10\j0235241.wm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43" name="Text Box 3"/>
          <p:cNvSpPr txBox="1">
            <a:spLocks noChangeArrowheads="1"/>
          </p:cNvSpPr>
          <p:nvPr/>
        </p:nvSpPr>
        <p:spPr bwMode="auto">
          <a:xfrm>
            <a:off x="2740025" y="152400"/>
            <a:ext cx="39449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defRPr/>
            </a:pPr>
            <a:r>
              <a:rPr lang="en-US" sz="2400" b="1" dirty="0" smtClean="0">
                <a:solidFill>
                  <a:srgbClr val="000000"/>
                </a:solidFill>
              </a:rPr>
              <a:t>Our Family Plan: Madelyn</a:t>
            </a:r>
          </a:p>
        </p:txBody>
      </p:sp>
      <p:sp>
        <p:nvSpPr>
          <p:cNvPr id="6" name="TextBox 5"/>
          <p:cNvSpPr txBox="1"/>
          <p:nvPr/>
        </p:nvSpPr>
        <p:spPr>
          <a:xfrm>
            <a:off x="304800" y="1371600"/>
            <a:ext cx="8610600" cy="4672048"/>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fontAlgn="base">
              <a:spcAft>
                <a:spcPct val="0"/>
              </a:spcAft>
              <a:buFontTx/>
              <a:buNone/>
              <a:defRPr/>
            </a:pPr>
            <a:r>
              <a:rPr lang="en-US" sz="1200" b="1" dirty="0">
                <a:solidFill>
                  <a:srgbClr val="000000"/>
                </a:solidFill>
              </a:rPr>
              <a:t>Madelyn’s Bonus </a:t>
            </a:r>
            <a:r>
              <a:rPr lang="en-US" sz="1200" b="1" dirty="0" smtClean="0">
                <a:solidFill>
                  <a:srgbClr val="000000"/>
                </a:solidFill>
              </a:rPr>
              <a:t>Rewards for the Bonus Reward Bag: (this list is kept private from Madelyn)</a:t>
            </a:r>
            <a:endParaRPr lang="en-US" sz="1200" dirty="0">
              <a:solidFill>
                <a:srgbClr val="000000"/>
              </a:solidFill>
            </a:endParaRPr>
          </a:p>
          <a:p>
            <a:pPr marL="171450" indent="-171450" fontAlgn="base">
              <a:spcAft>
                <a:spcPct val="0"/>
              </a:spcAft>
              <a:defRPr/>
            </a:pPr>
            <a:r>
              <a:rPr lang="en-US" sz="1200" dirty="0" smtClean="0">
                <a:solidFill>
                  <a:srgbClr val="000000"/>
                </a:solidFill>
              </a:rPr>
              <a:t>Music CD</a:t>
            </a:r>
            <a:endParaRPr lang="en-US" sz="1200" dirty="0" smtClean="0">
              <a:solidFill>
                <a:srgbClr val="000000"/>
              </a:solidFill>
            </a:endParaRPr>
          </a:p>
          <a:p>
            <a:pPr marL="171450" indent="-171450" fontAlgn="base">
              <a:spcAft>
                <a:spcPct val="0"/>
              </a:spcAft>
              <a:defRPr/>
            </a:pPr>
            <a:r>
              <a:rPr lang="en-US" sz="1200" dirty="0" smtClean="0">
                <a:solidFill>
                  <a:srgbClr val="000000"/>
                </a:solidFill>
              </a:rPr>
              <a:t>Ticket for </a:t>
            </a:r>
            <a:r>
              <a:rPr lang="en-US" sz="1200" dirty="0" smtClean="0">
                <a:solidFill>
                  <a:srgbClr val="000000"/>
                </a:solidFill>
              </a:rPr>
              <a:t>library </a:t>
            </a:r>
            <a:r>
              <a:rPr lang="en-US" sz="1200" dirty="0" smtClean="0">
                <a:solidFill>
                  <a:srgbClr val="000000"/>
                </a:solidFill>
              </a:rPr>
              <a:t>trip</a:t>
            </a:r>
          </a:p>
          <a:p>
            <a:pPr marL="171450" indent="-171450" fontAlgn="base">
              <a:spcAft>
                <a:spcPct val="0"/>
              </a:spcAft>
              <a:defRPr/>
            </a:pPr>
            <a:r>
              <a:rPr lang="en-US" sz="1200" dirty="0" smtClean="0">
                <a:solidFill>
                  <a:srgbClr val="000000"/>
                </a:solidFill>
              </a:rPr>
              <a:t>Frog </a:t>
            </a:r>
            <a:r>
              <a:rPr lang="en-US" sz="1200" dirty="0">
                <a:solidFill>
                  <a:srgbClr val="000000"/>
                </a:solidFill>
              </a:rPr>
              <a:t>Legs (food item of Madelyn’s </a:t>
            </a:r>
            <a:r>
              <a:rPr lang="en-US" sz="1200" dirty="0" smtClean="0">
                <a:solidFill>
                  <a:srgbClr val="000000"/>
                </a:solidFill>
              </a:rPr>
              <a:t>choice)</a:t>
            </a:r>
          </a:p>
          <a:p>
            <a:pPr marL="171450" indent="-171450" fontAlgn="base">
              <a:spcAft>
                <a:spcPct val="0"/>
              </a:spcAft>
              <a:defRPr/>
            </a:pPr>
            <a:r>
              <a:rPr lang="en-US" sz="1200" dirty="0" smtClean="0">
                <a:solidFill>
                  <a:srgbClr val="000000"/>
                </a:solidFill>
              </a:rPr>
              <a:t>Ice Cream trip with </a:t>
            </a:r>
            <a:r>
              <a:rPr lang="en-US" sz="1200" dirty="0" smtClean="0">
                <a:solidFill>
                  <a:srgbClr val="000000"/>
                </a:solidFill>
              </a:rPr>
              <a:t>Cheryl</a:t>
            </a:r>
          </a:p>
          <a:p>
            <a:pPr marL="171450" indent="-171450" fontAlgn="base">
              <a:spcAft>
                <a:spcPct val="0"/>
              </a:spcAft>
              <a:defRPr/>
            </a:pPr>
            <a:r>
              <a:rPr lang="en-US" sz="1200" dirty="0" smtClean="0">
                <a:solidFill>
                  <a:srgbClr val="000000"/>
                </a:solidFill>
              </a:rPr>
              <a:t>Have </a:t>
            </a:r>
            <a:r>
              <a:rPr lang="en-US" sz="1200" dirty="0">
                <a:solidFill>
                  <a:srgbClr val="000000"/>
                </a:solidFill>
              </a:rPr>
              <a:t>nails </a:t>
            </a:r>
            <a:r>
              <a:rPr lang="en-US" sz="1200" dirty="0" smtClean="0">
                <a:solidFill>
                  <a:srgbClr val="000000"/>
                </a:solidFill>
              </a:rPr>
              <a:t>done</a:t>
            </a:r>
          </a:p>
          <a:p>
            <a:pPr marL="171450" indent="-171450" fontAlgn="base">
              <a:spcAft>
                <a:spcPct val="0"/>
              </a:spcAft>
              <a:defRPr/>
            </a:pPr>
            <a:r>
              <a:rPr lang="en-US" sz="1200" dirty="0" smtClean="0">
                <a:solidFill>
                  <a:srgbClr val="000000"/>
                </a:solidFill>
              </a:rPr>
              <a:t>One Sleep </a:t>
            </a:r>
            <a:r>
              <a:rPr lang="en-US" sz="1200" dirty="0">
                <a:solidFill>
                  <a:srgbClr val="000000"/>
                </a:solidFill>
              </a:rPr>
              <a:t>over at </a:t>
            </a:r>
            <a:r>
              <a:rPr lang="en-US" sz="1200" dirty="0" smtClean="0">
                <a:solidFill>
                  <a:srgbClr val="000000"/>
                </a:solidFill>
              </a:rPr>
              <a:t>an approved </a:t>
            </a:r>
            <a:r>
              <a:rPr lang="en-US" sz="1200" dirty="0">
                <a:solidFill>
                  <a:srgbClr val="000000"/>
                </a:solidFill>
              </a:rPr>
              <a:t>friend’s </a:t>
            </a:r>
            <a:r>
              <a:rPr lang="en-US" sz="1200" dirty="0" smtClean="0">
                <a:solidFill>
                  <a:srgbClr val="000000"/>
                </a:solidFill>
              </a:rPr>
              <a:t>house</a:t>
            </a:r>
          </a:p>
          <a:p>
            <a:pPr marL="171450" indent="-171450" fontAlgn="base">
              <a:spcAft>
                <a:spcPct val="0"/>
              </a:spcAft>
              <a:defRPr/>
            </a:pPr>
            <a:r>
              <a:rPr lang="en-US" sz="1200" dirty="0" smtClean="0">
                <a:solidFill>
                  <a:srgbClr val="000000"/>
                </a:solidFill>
              </a:rPr>
              <a:t>Rune </a:t>
            </a:r>
            <a:r>
              <a:rPr lang="en-US" sz="1200" dirty="0">
                <a:solidFill>
                  <a:srgbClr val="000000"/>
                </a:solidFill>
              </a:rPr>
              <a:t>Scape </a:t>
            </a:r>
            <a:r>
              <a:rPr lang="en-US" sz="1200" dirty="0" smtClean="0">
                <a:solidFill>
                  <a:srgbClr val="000000"/>
                </a:solidFill>
              </a:rPr>
              <a:t>time (1 hour)</a:t>
            </a:r>
            <a:endParaRPr lang="en-US" sz="1200" dirty="0" smtClean="0">
              <a:solidFill>
                <a:srgbClr val="000000"/>
              </a:solidFill>
            </a:endParaRPr>
          </a:p>
          <a:p>
            <a:pPr marL="171450" indent="-171450" fontAlgn="base">
              <a:spcAft>
                <a:spcPct val="0"/>
              </a:spcAft>
              <a:defRPr/>
            </a:pPr>
            <a:r>
              <a:rPr lang="en-US" sz="1200" dirty="0" smtClean="0">
                <a:solidFill>
                  <a:srgbClr val="000000"/>
                </a:solidFill>
              </a:rPr>
              <a:t>Movie </a:t>
            </a:r>
            <a:r>
              <a:rPr lang="en-US" sz="1200" dirty="0">
                <a:solidFill>
                  <a:srgbClr val="000000"/>
                </a:solidFill>
              </a:rPr>
              <a:t>with a </a:t>
            </a:r>
            <a:r>
              <a:rPr lang="en-US" sz="1200" dirty="0" smtClean="0">
                <a:solidFill>
                  <a:srgbClr val="000000"/>
                </a:solidFill>
              </a:rPr>
              <a:t>sibling</a:t>
            </a:r>
          </a:p>
          <a:p>
            <a:pPr marL="171450" indent="-171450" fontAlgn="base">
              <a:spcAft>
                <a:spcPct val="0"/>
              </a:spcAft>
              <a:defRPr/>
            </a:pPr>
            <a:r>
              <a:rPr lang="en-US" sz="1200" dirty="0" smtClean="0">
                <a:solidFill>
                  <a:srgbClr val="000000"/>
                </a:solidFill>
              </a:rPr>
              <a:t>Afternoon </a:t>
            </a:r>
            <a:r>
              <a:rPr lang="en-US" sz="1200" dirty="0">
                <a:solidFill>
                  <a:srgbClr val="000000"/>
                </a:solidFill>
              </a:rPr>
              <a:t>at </a:t>
            </a:r>
            <a:r>
              <a:rPr lang="en-US" sz="1200" dirty="0" smtClean="0">
                <a:solidFill>
                  <a:srgbClr val="000000"/>
                </a:solidFill>
              </a:rPr>
              <a:t>I-Jump (3 hours)</a:t>
            </a:r>
            <a:r>
              <a:rPr lang="en-US" sz="1200" dirty="0">
                <a:solidFill>
                  <a:srgbClr val="000000"/>
                </a:solidFill>
              </a:rPr>
              <a:t>					</a:t>
            </a:r>
          </a:p>
          <a:p>
            <a:pPr fontAlgn="base">
              <a:spcAft>
                <a:spcPct val="0"/>
              </a:spcAft>
              <a:buFontTx/>
              <a:buNone/>
              <a:defRPr/>
            </a:pPr>
            <a:r>
              <a:rPr lang="en-US" sz="1200" b="1" dirty="0">
                <a:solidFill>
                  <a:srgbClr val="000000"/>
                </a:solidFill>
              </a:rPr>
              <a:t>Madelyn’s Consequence Card Ideas:</a:t>
            </a:r>
            <a:endParaRPr lang="en-US" sz="1200" dirty="0">
              <a:solidFill>
                <a:srgbClr val="000000"/>
              </a:solidFill>
            </a:endParaRPr>
          </a:p>
          <a:p>
            <a:pPr marL="171450" indent="-171450" fontAlgn="base">
              <a:spcAft>
                <a:spcPct val="0"/>
              </a:spcAft>
              <a:defRPr/>
            </a:pPr>
            <a:r>
              <a:rPr lang="en-US" sz="1200" dirty="0">
                <a:solidFill>
                  <a:srgbClr val="000000"/>
                </a:solidFill>
              </a:rPr>
              <a:t>Has to give Mom or Dad a foot massage for 5 </a:t>
            </a:r>
            <a:r>
              <a:rPr lang="en-US" sz="1200" dirty="0" smtClean="0">
                <a:solidFill>
                  <a:srgbClr val="000000"/>
                </a:solidFill>
              </a:rPr>
              <a:t>min</a:t>
            </a:r>
          </a:p>
          <a:p>
            <a:pPr marL="171450" indent="-171450" fontAlgn="base">
              <a:spcAft>
                <a:spcPct val="0"/>
              </a:spcAft>
              <a:defRPr/>
            </a:pPr>
            <a:r>
              <a:rPr lang="en-US" sz="1200" dirty="0" smtClean="0">
                <a:solidFill>
                  <a:srgbClr val="000000"/>
                </a:solidFill>
              </a:rPr>
              <a:t>Make </a:t>
            </a:r>
            <a:r>
              <a:rPr lang="en-US" sz="1200" dirty="0">
                <a:solidFill>
                  <a:srgbClr val="000000"/>
                </a:solidFill>
              </a:rPr>
              <a:t>bread for the rest of the </a:t>
            </a:r>
            <a:r>
              <a:rPr lang="en-US" sz="1200" dirty="0" smtClean="0">
                <a:solidFill>
                  <a:srgbClr val="000000"/>
                </a:solidFill>
              </a:rPr>
              <a:t>family</a:t>
            </a:r>
          </a:p>
          <a:p>
            <a:pPr marL="171450" indent="-171450" fontAlgn="base">
              <a:spcAft>
                <a:spcPct val="0"/>
              </a:spcAft>
              <a:defRPr/>
            </a:pPr>
            <a:r>
              <a:rPr lang="en-US" sz="1200" dirty="0" smtClean="0">
                <a:solidFill>
                  <a:srgbClr val="000000"/>
                </a:solidFill>
              </a:rPr>
              <a:t>Loan </a:t>
            </a:r>
            <a:r>
              <a:rPr lang="en-US" sz="1200" dirty="0">
                <a:solidFill>
                  <a:srgbClr val="000000"/>
                </a:solidFill>
              </a:rPr>
              <a:t>an outfit to Jocie for 24 </a:t>
            </a:r>
            <a:r>
              <a:rPr lang="en-US" sz="1200" dirty="0" smtClean="0">
                <a:solidFill>
                  <a:srgbClr val="000000"/>
                </a:solidFill>
              </a:rPr>
              <a:t>hours</a:t>
            </a:r>
          </a:p>
          <a:p>
            <a:pPr marL="171450" indent="-171450" fontAlgn="base">
              <a:spcAft>
                <a:spcPct val="0"/>
              </a:spcAft>
              <a:defRPr/>
            </a:pPr>
            <a:r>
              <a:rPr lang="en-US" sz="1200" dirty="0" smtClean="0">
                <a:solidFill>
                  <a:srgbClr val="000000"/>
                </a:solidFill>
              </a:rPr>
              <a:t>Read </a:t>
            </a:r>
            <a:r>
              <a:rPr lang="en-US" sz="1200" dirty="0">
                <a:solidFill>
                  <a:srgbClr val="000000"/>
                </a:solidFill>
              </a:rPr>
              <a:t>to Eli, a chapter a night </a:t>
            </a:r>
            <a:r>
              <a:rPr lang="en-US" sz="1200" dirty="0" smtClean="0">
                <a:solidFill>
                  <a:srgbClr val="000000"/>
                </a:solidFill>
              </a:rPr>
              <a:t>for 3 straight nights (</a:t>
            </a:r>
            <a:r>
              <a:rPr lang="en-US" sz="1200" dirty="0" smtClean="0">
                <a:solidFill>
                  <a:srgbClr val="000000"/>
                </a:solidFill>
              </a:rPr>
              <a:t>time reading must be </a:t>
            </a:r>
            <a:r>
              <a:rPr lang="en-US" sz="1200" dirty="0" smtClean="0">
                <a:solidFill>
                  <a:srgbClr val="000000"/>
                </a:solidFill>
              </a:rPr>
              <a:t>a </a:t>
            </a:r>
            <a:r>
              <a:rPr lang="en-US" sz="1200" dirty="0">
                <a:solidFill>
                  <a:srgbClr val="000000"/>
                </a:solidFill>
              </a:rPr>
              <a:t>min of 20 min (a book that parents pick </a:t>
            </a:r>
            <a:r>
              <a:rPr lang="en-US" sz="1200" dirty="0" smtClean="0">
                <a:solidFill>
                  <a:srgbClr val="000000"/>
                </a:solidFill>
              </a:rPr>
              <a:t>out)</a:t>
            </a:r>
          </a:p>
          <a:p>
            <a:pPr marL="171450" indent="-171450" fontAlgn="base">
              <a:spcAft>
                <a:spcPct val="0"/>
              </a:spcAft>
              <a:defRPr/>
            </a:pPr>
            <a:r>
              <a:rPr lang="en-US" sz="1200" dirty="0" smtClean="0">
                <a:solidFill>
                  <a:srgbClr val="000000"/>
                </a:solidFill>
              </a:rPr>
              <a:t>Write </a:t>
            </a:r>
            <a:r>
              <a:rPr lang="en-US" sz="1200" dirty="0">
                <a:solidFill>
                  <a:srgbClr val="000000"/>
                </a:solidFill>
              </a:rPr>
              <a:t>a </a:t>
            </a:r>
            <a:r>
              <a:rPr lang="en-US" sz="1200" dirty="0" smtClean="0">
                <a:solidFill>
                  <a:srgbClr val="000000"/>
                </a:solidFill>
              </a:rPr>
              <a:t>one page report </a:t>
            </a:r>
            <a:r>
              <a:rPr lang="en-US" sz="1200" dirty="0">
                <a:solidFill>
                  <a:srgbClr val="000000"/>
                </a:solidFill>
              </a:rPr>
              <a:t>on a topic of parent’s choice, something about a life </a:t>
            </a:r>
            <a:r>
              <a:rPr lang="en-US" sz="1200" dirty="0" smtClean="0">
                <a:solidFill>
                  <a:srgbClr val="000000"/>
                </a:solidFill>
              </a:rPr>
              <a:t>lesson</a:t>
            </a:r>
          </a:p>
          <a:p>
            <a:pPr marL="171450" indent="-171450" fontAlgn="base">
              <a:spcAft>
                <a:spcPct val="0"/>
              </a:spcAft>
              <a:defRPr/>
            </a:pPr>
            <a:r>
              <a:rPr lang="en-US" sz="1200" dirty="0" smtClean="0">
                <a:solidFill>
                  <a:srgbClr val="000000"/>
                </a:solidFill>
              </a:rPr>
              <a:t>Has </a:t>
            </a:r>
            <a:r>
              <a:rPr lang="en-US" sz="1200" dirty="0">
                <a:solidFill>
                  <a:srgbClr val="000000"/>
                </a:solidFill>
              </a:rPr>
              <a:t>to do an extra chore. If she doesn’t get it done in 30 min, then siblings have the opportunity do the chore and Madelyn has to pay them from her own </a:t>
            </a:r>
            <a:r>
              <a:rPr lang="en-US" sz="1200" dirty="0" smtClean="0">
                <a:solidFill>
                  <a:srgbClr val="000000"/>
                </a:solidFill>
              </a:rPr>
              <a:t>money</a:t>
            </a:r>
            <a:endParaRPr lang="en-US" sz="1200" dirty="0">
              <a:solidFill>
                <a:srgbClr val="000000"/>
              </a:solidFill>
            </a:endParaRPr>
          </a:p>
          <a:p>
            <a:pPr marL="171450" indent="-171450" fontAlgn="base">
              <a:spcAft>
                <a:spcPct val="0"/>
              </a:spcAft>
              <a:defRPr/>
            </a:pPr>
            <a:r>
              <a:rPr lang="en-US" sz="1200" dirty="0" smtClean="0">
                <a:solidFill>
                  <a:srgbClr val="000000"/>
                </a:solidFill>
              </a:rPr>
              <a:t>Exercise </a:t>
            </a:r>
            <a:r>
              <a:rPr lang="en-US" sz="1200" dirty="0">
                <a:solidFill>
                  <a:srgbClr val="000000"/>
                </a:solidFill>
              </a:rPr>
              <a:t>consequence” (i.e. 10 push-ups, 20 sit-ups</a:t>
            </a:r>
            <a:r>
              <a:rPr lang="en-US" sz="1200" dirty="0" smtClean="0">
                <a:solidFill>
                  <a:srgbClr val="000000"/>
                </a:solidFill>
              </a:rPr>
              <a:t>)</a:t>
            </a:r>
          </a:p>
          <a:p>
            <a:pPr marL="171450" indent="-171450" fontAlgn="base">
              <a:spcAft>
                <a:spcPct val="0"/>
              </a:spcAft>
              <a:defRPr/>
            </a:pPr>
            <a:r>
              <a:rPr lang="en-US" sz="1200" dirty="0">
                <a:solidFill>
                  <a:srgbClr val="000000"/>
                </a:solidFill>
              </a:rPr>
              <a:t> </a:t>
            </a:r>
            <a:r>
              <a:rPr lang="en-US" sz="1200" dirty="0" smtClean="0">
                <a:solidFill>
                  <a:srgbClr val="000000"/>
                </a:solidFill>
              </a:rPr>
              <a:t>Write </a:t>
            </a:r>
            <a:r>
              <a:rPr lang="en-US" sz="1200" dirty="0">
                <a:solidFill>
                  <a:srgbClr val="000000"/>
                </a:solidFill>
              </a:rPr>
              <a:t>a “safety report” which she will have to research and present to parents.</a:t>
            </a:r>
          </a:p>
          <a:p>
            <a:pPr marL="171450" indent="-171450" fontAlgn="base">
              <a:spcAft>
                <a:spcPct val="0"/>
              </a:spcAft>
              <a:defRPr/>
            </a:pPr>
            <a:endParaRPr lang="en-US" sz="1200" dirty="0" smtClean="0">
              <a:solidFill>
                <a:srgbClr val="000000"/>
              </a:solidFill>
            </a:endParaRPr>
          </a:p>
        </p:txBody>
      </p:sp>
    </p:spTree>
    <p:extLst>
      <p:ext uri="{BB962C8B-B14F-4D97-AF65-F5344CB8AC3E}">
        <p14:creationId xmlns:p14="http://schemas.microsoft.com/office/powerpoint/2010/main" val="1051305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5" descr="C:\Program Files (x86)\Microsoft Office\MEDIA\CAGCAT10\j0235241.wm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43" name="Text Box 3"/>
          <p:cNvSpPr txBox="1">
            <a:spLocks noChangeArrowheads="1"/>
          </p:cNvSpPr>
          <p:nvPr/>
        </p:nvSpPr>
        <p:spPr bwMode="auto">
          <a:xfrm>
            <a:off x="2740025" y="152400"/>
            <a:ext cx="39449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defRPr/>
            </a:pPr>
            <a:r>
              <a:rPr lang="en-US" sz="2400" b="1" dirty="0" smtClean="0">
                <a:solidFill>
                  <a:srgbClr val="000000"/>
                </a:solidFill>
              </a:rPr>
              <a:t>Our Family Plan: Madelyn</a:t>
            </a:r>
          </a:p>
        </p:txBody>
      </p:sp>
      <p:sp>
        <p:nvSpPr>
          <p:cNvPr id="6" name="TextBox 5"/>
          <p:cNvSpPr txBox="1"/>
          <p:nvPr/>
        </p:nvSpPr>
        <p:spPr>
          <a:xfrm>
            <a:off x="304800" y="838200"/>
            <a:ext cx="8610600" cy="3933384"/>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fontAlgn="base">
              <a:spcAft>
                <a:spcPct val="0"/>
              </a:spcAft>
              <a:buFontTx/>
              <a:buNone/>
              <a:defRPr/>
            </a:pPr>
            <a:r>
              <a:rPr lang="en-US" sz="1200" b="1" dirty="0" smtClean="0">
                <a:solidFill>
                  <a:srgbClr val="000000"/>
                </a:solidFill>
              </a:rPr>
              <a:t>Parents</a:t>
            </a:r>
            <a:r>
              <a:rPr lang="en-US" sz="1200" b="1" dirty="0">
                <a:solidFill>
                  <a:srgbClr val="000000"/>
                </a:solidFill>
              </a:rPr>
              <a:t>’ Roles and Protective Factors: </a:t>
            </a:r>
            <a:r>
              <a:rPr lang="en-US" sz="1200" b="1" dirty="0">
                <a:solidFill>
                  <a:srgbClr val="0070C0"/>
                </a:solidFill>
              </a:rPr>
              <a:t>(Healthy Undercurrents:  Consistency, Nurturance, and Supportive Communication)</a:t>
            </a:r>
          </a:p>
          <a:p>
            <a:pPr marL="171450" indent="-171450" fontAlgn="base">
              <a:spcAft>
                <a:spcPct val="0"/>
              </a:spcAft>
              <a:defRPr/>
            </a:pPr>
            <a:r>
              <a:rPr lang="en-US" sz="1200" dirty="0" smtClean="0">
                <a:solidFill>
                  <a:srgbClr val="000000"/>
                </a:solidFill>
              </a:rPr>
              <a:t>Give </a:t>
            </a:r>
            <a:r>
              <a:rPr lang="en-US" sz="1200" dirty="0">
                <a:solidFill>
                  <a:srgbClr val="000000"/>
                </a:solidFill>
              </a:rPr>
              <a:t>consequences calmly, NOT in anger or frustration. Keep soft eye contact, keep calm and keep </a:t>
            </a:r>
            <a:r>
              <a:rPr lang="en-US" sz="1200" dirty="0" smtClean="0">
                <a:solidFill>
                  <a:srgbClr val="000000"/>
                </a:solidFill>
              </a:rPr>
              <a:t>control.</a:t>
            </a:r>
          </a:p>
          <a:p>
            <a:pPr marL="171450" indent="-171450" fontAlgn="base">
              <a:spcAft>
                <a:spcPct val="0"/>
              </a:spcAft>
              <a:defRPr/>
            </a:pPr>
            <a:r>
              <a:rPr lang="en-US" sz="1200" dirty="0" smtClean="0">
                <a:solidFill>
                  <a:srgbClr val="000000"/>
                </a:solidFill>
              </a:rPr>
              <a:t>When giving a warming to Interrupt </a:t>
            </a:r>
            <a:r>
              <a:rPr lang="en-US" sz="1200" dirty="0">
                <a:solidFill>
                  <a:srgbClr val="000000"/>
                </a:solidFill>
              </a:rPr>
              <a:t>fights </a:t>
            </a:r>
            <a:r>
              <a:rPr lang="en-US" sz="1200" dirty="0" smtClean="0">
                <a:solidFill>
                  <a:srgbClr val="000000"/>
                </a:solidFill>
              </a:rPr>
              <a:t>with siblings, mom or dad will </a:t>
            </a:r>
            <a:r>
              <a:rPr lang="en-US" sz="1200" dirty="0" smtClean="0">
                <a:solidFill>
                  <a:srgbClr val="000000"/>
                </a:solidFill>
              </a:rPr>
              <a:t>use an </a:t>
            </a:r>
            <a:r>
              <a:rPr lang="en-US" sz="1200" dirty="0" smtClean="0">
                <a:solidFill>
                  <a:srgbClr val="000000"/>
                </a:solidFill>
              </a:rPr>
              <a:t>Unpredictable </a:t>
            </a:r>
            <a:r>
              <a:rPr lang="en-US" sz="1200" smtClean="0">
                <a:solidFill>
                  <a:srgbClr val="000000"/>
                </a:solidFill>
              </a:rPr>
              <a:t>by saying, </a:t>
            </a:r>
            <a:r>
              <a:rPr lang="en-US" sz="1200" dirty="0">
                <a:solidFill>
                  <a:srgbClr val="000000"/>
                </a:solidFill>
              </a:rPr>
              <a:t>“It looks like you have a lot of energy to burn off today. Give me 10 push-ups.” (or 3 sprints outside around the house or 20 sit-ups or 20 jumping jacks). Praise the effort and direct back to </a:t>
            </a:r>
            <a:r>
              <a:rPr lang="en-US" sz="1200" dirty="0" smtClean="0">
                <a:solidFill>
                  <a:srgbClr val="000000"/>
                </a:solidFill>
              </a:rPr>
              <a:t>task.</a:t>
            </a:r>
          </a:p>
          <a:p>
            <a:pPr marL="171450" indent="-171450" fontAlgn="base">
              <a:spcAft>
                <a:spcPct val="0"/>
              </a:spcAft>
              <a:defRPr/>
            </a:pPr>
            <a:r>
              <a:rPr lang="en-US" sz="1200" dirty="0" smtClean="0">
                <a:solidFill>
                  <a:srgbClr val="000000"/>
                </a:solidFill>
              </a:rPr>
              <a:t>Spend </a:t>
            </a:r>
            <a:r>
              <a:rPr lang="en-US" sz="1200" dirty="0">
                <a:solidFill>
                  <a:srgbClr val="000000"/>
                </a:solidFill>
              </a:rPr>
              <a:t>time every day nurturing Madelyn, 30 minutes is ideal but a minimum of 10 min is needed. Nurturance should include rhythmic movement (rocking, dancing, swinging, swimming, drumming, rocking to a beat) and can include other nurturing activities like brushing and fixing her hair, painting her nails, asking her about the latest book she has read, playing a board game with her, giving her a shoulder rub with a scented lotion, baking cookies together, </a:t>
            </a:r>
            <a:r>
              <a:rPr lang="en-US" sz="1200" dirty="0" smtClean="0">
                <a:solidFill>
                  <a:srgbClr val="000000"/>
                </a:solidFill>
              </a:rPr>
              <a:t>etc.</a:t>
            </a:r>
          </a:p>
          <a:p>
            <a:pPr marL="171450" indent="-171450" fontAlgn="base">
              <a:spcAft>
                <a:spcPct val="0"/>
              </a:spcAft>
              <a:defRPr/>
            </a:pPr>
            <a:r>
              <a:rPr lang="en-US" sz="1200" dirty="0" smtClean="0">
                <a:solidFill>
                  <a:srgbClr val="000000"/>
                </a:solidFill>
              </a:rPr>
              <a:t>Give </a:t>
            </a:r>
            <a:r>
              <a:rPr lang="en-US" sz="1200" dirty="0">
                <a:solidFill>
                  <a:srgbClr val="000000"/>
                </a:solidFill>
              </a:rPr>
              <a:t>Madelyn a Positive Teen Report (PTR) daily for the next 30 days to show your love for </a:t>
            </a:r>
            <a:r>
              <a:rPr lang="en-US" sz="1200" dirty="0" smtClean="0">
                <a:solidFill>
                  <a:srgbClr val="000000"/>
                </a:solidFill>
              </a:rPr>
              <a:t>Madelyn</a:t>
            </a:r>
          </a:p>
          <a:p>
            <a:pPr marL="171450" indent="-171450" fontAlgn="base">
              <a:spcAft>
                <a:spcPct val="0"/>
              </a:spcAft>
              <a:defRPr/>
            </a:pPr>
            <a:r>
              <a:rPr lang="en-US" sz="1200" dirty="0" smtClean="0">
                <a:solidFill>
                  <a:srgbClr val="000000"/>
                </a:solidFill>
              </a:rPr>
              <a:t>Parents </a:t>
            </a:r>
            <a:r>
              <a:rPr lang="en-US" sz="1200" dirty="0">
                <a:solidFill>
                  <a:srgbClr val="000000"/>
                </a:solidFill>
              </a:rPr>
              <a:t>will use their phone app to track the number of days she has followed the rule so </a:t>
            </a:r>
            <a:r>
              <a:rPr lang="en-US" sz="1200" dirty="0" smtClean="0">
                <a:solidFill>
                  <a:srgbClr val="000000"/>
                </a:solidFill>
              </a:rPr>
              <a:t>Madelyn </a:t>
            </a:r>
            <a:r>
              <a:rPr lang="en-US" sz="1200" dirty="0">
                <a:solidFill>
                  <a:srgbClr val="000000"/>
                </a:solidFill>
              </a:rPr>
              <a:t>can see how close she is to earning her Bonus </a:t>
            </a:r>
            <a:r>
              <a:rPr lang="en-US" sz="1200" dirty="0" smtClean="0">
                <a:solidFill>
                  <a:srgbClr val="000000"/>
                </a:solidFill>
              </a:rPr>
              <a:t>Rewards</a:t>
            </a:r>
          </a:p>
          <a:p>
            <a:pPr marL="171450" indent="-171450" fontAlgn="base">
              <a:spcAft>
                <a:spcPct val="0"/>
              </a:spcAft>
              <a:defRPr/>
            </a:pPr>
            <a:r>
              <a:rPr lang="en-US" sz="1200" dirty="0" smtClean="0">
                <a:solidFill>
                  <a:srgbClr val="000000"/>
                </a:solidFill>
              </a:rPr>
              <a:t>Parents </a:t>
            </a:r>
            <a:r>
              <a:rPr lang="en-US" sz="1200" dirty="0">
                <a:solidFill>
                  <a:srgbClr val="000000"/>
                </a:solidFill>
              </a:rPr>
              <a:t>will teach Madelyn how to “Power Sit” and have her practice for at least 5 minutes every day </a:t>
            </a:r>
          </a:p>
          <a:p>
            <a:pPr fontAlgn="base">
              <a:spcAft>
                <a:spcPct val="0"/>
              </a:spcAft>
              <a:buFontTx/>
              <a:buNone/>
              <a:defRPr/>
            </a:pPr>
            <a:r>
              <a:rPr lang="en-US" sz="1200" b="1" dirty="0">
                <a:solidFill>
                  <a:srgbClr val="000000"/>
                </a:solidFill>
              </a:rPr>
              <a:t>Village Roles: </a:t>
            </a:r>
            <a:r>
              <a:rPr lang="en-US" sz="1200" b="1" dirty="0">
                <a:solidFill>
                  <a:srgbClr val="0070C0"/>
                </a:solidFill>
              </a:rPr>
              <a:t>(Healthy Undercurrents: Consistency and Nurturance)</a:t>
            </a:r>
          </a:p>
          <a:p>
            <a:pPr marL="171450" indent="-171450" fontAlgn="base">
              <a:spcAft>
                <a:spcPct val="0"/>
              </a:spcAft>
              <a:defRPr/>
            </a:pPr>
            <a:r>
              <a:rPr lang="en-US" sz="1200" dirty="0">
                <a:solidFill>
                  <a:srgbClr val="000000"/>
                </a:solidFill>
              </a:rPr>
              <a:t>Jim will continue to work with Madelyn on developing her creativity by building things with </a:t>
            </a:r>
            <a:r>
              <a:rPr lang="en-US" sz="1200" dirty="0" smtClean="0">
                <a:solidFill>
                  <a:srgbClr val="000000"/>
                </a:solidFill>
              </a:rPr>
              <a:t>her.</a:t>
            </a:r>
          </a:p>
          <a:p>
            <a:pPr marL="171450" indent="-171450" fontAlgn="base">
              <a:spcAft>
                <a:spcPct val="0"/>
              </a:spcAft>
              <a:defRPr/>
            </a:pPr>
            <a:r>
              <a:rPr lang="en-US" sz="1200" dirty="0" smtClean="0">
                <a:solidFill>
                  <a:srgbClr val="000000"/>
                </a:solidFill>
              </a:rPr>
              <a:t>Cheryl </a:t>
            </a:r>
            <a:r>
              <a:rPr lang="en-US" sz="1200" dirty="0">
                <a:solidFill>
                  <a:srgbClr val="000000"/>
                </a:solidFill>
              </a:rPr>
              <a:t>will read books with Madelyn, 1 chapter at a time, and discuss with her. She will spend time with Madelyn in nurturing and fun activities. When parents and Cheryl agree, and Madelyn has earned it, she can spend the night at Cheryl’s home</a:t>
            </a:r>
            <a:r>
              <a:rPr lang="en-US" sz="1200" dirty="0" smtClean="0">
                <a:solidFill>
                  <a:srgbClr val="000000"/>
                </a:solidFill>
              </a:rPr>
              <a:t>.</a:t>
            </a:r>
            <a:endParaRPr lang="en-US" sz="1200" dirty="0">
              <a:solidFill>
                <a:srgbClr val="000000"/>
              </a:solidFill>
            </a:endParaRPr>
          </a:p>
        </p:txBody>
      </p:sp>
    </p:spTree>
    <p:extLst>
      <p:ext uri="{BB962C8B-B14F-4D97-AF65-F5344CB8AC3E}">
        <p14:creationId xmlns:p14="http://schemas.microsoft.com/office/powerpoint/2010/main" val="2923278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99</TotalTime>
  <Words>528</Words>
  <Application>Microsoft Office PowerPoint</Application>
  <PresentationFormat>On-screen Show (4:3)</PresentationFormat>
  <Paragraphs>73</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MS PGothic</vt:lpstr>
      <vt:lpstr>Arial</vt:lpstr>
      <vt:lpstr>2_Default Design</vt:lpstr>
      <vt:lpstr>3_Default Design</vt:lpstr>
      <vt:lpstr>Our Family Plan: Madelyn</vt:lpstr>
      <vt:lpstr>PowerPoint Presentation</vt:lpstr>
      <vt:lpstr>PowerPoint Presentation</vt:lpstr>
    </vt:vector>
  </TitlesOfParts>
  <Company>DHW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Arambarri, Janie - Reg1</dc:creator>
  <cp:lastModifiedBy>Ellen Souder</cp:lastModifiedBy>
  <cp:revision>7</cp:revision>
  <dcterms:created xsi:type="dcterms:W3CDTF">2015-02-28T00:27:08Z</dcterms:created>
  <dcterms:modified xsi:type="dcterms:W3CDTF">2016-02-11T16:44:24Z</dcterms:modified>
</cp:coreProperties>
</file>