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65" r:id="rId2"/>
    <p:sldId id="260" r:id="rId3"/>
    <p:sldId id="261" r:id="rId4"/>
    <p:sldId id="262" r:id="rId5"/>
    <p:sldId id="263"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90" r:id="rId24"/>
    <p:sldId id="283" r:id="rId25"/>
    <p:sldId id="291" r:id="rId26"/>
    <p:sldId id="284" r:id="rId27"/>
    <p:sldId id="289" r:id="rId28"/>
    <p:sldId id="285" r:id="rId29"/>
    <p:sldId id="292" r:id="rId30"/>
    <p:sldId id="286" r:id="rId31"/>
    <p:sldId id="293" r:id="rId32"/>
    <p:sldId id="287" r:id="rId33"/>
    <p:sldId id="288" r:id="rId34"/>
    <p:sldId id="294" r:id="rId35"/>
    <p:sldId id="295" r:id="rId36"/>
    <p:sldId id="296" r:id="rId37"/>
    <p:sldId id="297" r:id="rId38"/>
    <p:sldId id="298" r:id="rId39"/>
    <p:sldId id="299" r:id="rId40"/>
    <p:sldId id="300" r:id="rId41"/>
    <p:sldId id="30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Souder" initials="ES" lastIdx="1" clrIdx="0">
    <p:extLst>
      <p:ext uri="{19B8F6BF-5375-455C-9EA6-DF929625EA0E}">
        <p15:presenceInfo xmlns:p15="http://schemas.microsoft.com/office/powerpoint/2012/main" userId="764936ca202ae9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A78"/>
    <a:srgbClr val="035A78"/>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4" autoAdjust="0"/>
    <p:restoredTop sz="94417" autoAdjust="0"/>
  </p:normalViewPr>
  <p:slideViewPr>
    <p:cSldViewPr snapToGrid="0" snapToObjects="1">
      <p:cViewPr varScale="1">
        <p:scale>
          <a:sx n="72" d="100"/>
          <a:sy n="72" d="100"/>
        </p:scale>
        <p:origin x="594"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56B66-A274-4A1E-AA85-34F7CF9744E6}" type="datetimeFigureOut">
              <a:rPr lang="en-US" smtClean="0"/>
              <a:t>3/2/2020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FB105-706A-4FF0-9C65-BC7D2BC898BF}" type="slidenum">
              <a:rPr lang="en-US" smtClean="0"/>
              <a:t>‹#›</a:t>
            </a:fld>
            <a:endParaRPr lang="en-US"/>
          </a:p>
        </p:txBody>
      </p:sp>
    </p:spTree>
    <p:extLst>
      <p:ext uri="{BB962C8B-B14F-4D97-AF65-F5344CB8AC3E}">
        <p14:creationId xmlns:p14="http://schemas.microsoft.com/office/powerpoint/2010/main" val="209860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5FB105-706A-4FF0-9C65-BC7D2BC898BF}" type="slidenum">
              <a:rPr lang="en-US" smtClean="0"/>
              <a:t>2</a:t>
            </a:fld>
            <a:endParaRPr lang="en-US"/>
          </a:p>
        </p:txBody>
      </p:sp>
    </p:spTree>
    <p:extLst>
      <p:ext uri="{BB962C8B-B14F-4D97-AF65-F5344CB8AC3E}">
        <p14:creationId xmlns:p14="http://schemas.microsoft.com/office/powerpoint/2010/main" val="384696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5FB105-706A-4FF0-9C65-BC7D2BC898BF}" type="slidenum">
              <a:rPr lang="en-US" smtClean="0"/>
              <a:t>4</a:t>
            </a:fld>
            <a:endParaRPr lang="en-US"/>
          </a:p>
        </p:txBody>
      </p:sp>
    </p:spTree>
    <p:extLst>
      <p:ext uri="{BB962C8B-B14F-4D97-AF65-F5344CB8AC3E}">
        <p14:creationId xmlns:p14="http://schemas.microsoft.com/office/powerpoint/2010/main" val="88541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5FB105-706A-4FF0-9C65-BC7D2BC898BF}" type="slidenum">
              <a:rPr lang="en-US" smtClean="0"/>
              <a:t>5</a:t>
            </a:fld>
            <a:endParaRPr lang="en-US"/>
          </a:p>
        </p:txBody>
      </p:sp>
    </p:spTree>
    <p:extLst>
      <p:ext uri="{BB962C8B-B14F-4D97-AF65-F5344CB8AC3E}">
        <p14:creationId xmlns:p14="http://schemas.microsoft.com/office/powerpoint/2010/main" val="196889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5FB105-706A-4FF0-9C65-BC7D2BC898BF}" type="slidenum">
              <a:rPr lang="en-US" smtClean="0"/>
              <a:t>7</a:t>
            </a:fld>
            <a:endParaRPr lang="en-US"/>
          </a:p>
        </p:txBody>
      </p:sp>
    </p:spTree>
    <p:extLst>
      <p:ext uri="{BB962C8B-B14F-4D97-AF65-F5344CB8AC3E}">
        <p14:creationId xmlns:p14="http://schemas.microsoft.com/office/powerpoint/2010/main" val="25827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5FB105-706A-4FF0-9C65-BC7D2BC898BF}" type="slidenum">
              <a:rPr lang="en-US" smtClean="0"/>
              <a:t>9</a:t>
            </a:fld>
            <a:endParaRPr lang="en-US"/>
          </a:p>
        </p:txBody>
      </p:sp>
    </p:spTree>
    <p:extLst>
      <p:ext uri="{BB962C8B-B14F-4D97-AF65-F5344CB8AC3E}">
        <p14:creationId xmlns:p14="http://schemas.microsoft.com/office/powerpoint/2010/main" val="38860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B2FC8E-9F21-2647-84ED-F24D429289E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22960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B2FC8E-9F21-2647-84ED-F24D429289E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175059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B2FC8E-9F21-2647-84ED-F24D429289E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369370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B2FC8E-9F21-2647-84ED-F24D429289E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221584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B2FC8E-9F21-2647-84ED-F24D429289E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317961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B2FC8E-9F21-2647-84ED-F24D429289EE}"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407731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B2FC8E-9F21-2647-84ED-F24D429289EE}"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331959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B2FC8E-9F21-2647-84ED-F24D429289EE}"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369737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2FC8E-9F21-2647-84ED-F24D429289EE}"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326683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2FC8E-9F21-2647-84ED-F24D429289EE}"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375333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2FC8E-9F21-2647-84ED-F24D429289EE}"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F5BD1-38FA-F24B-8B02-DF9B5BC872FC}" type="slidenum">
              <a:rPr lang="en-US" smtClean="0"/>
              <a:t>‹#›</a:t>
            </a:fld>
            <a:endParaRPr lang="en-US"/>
          </a:p>
        </p:txBody>
      </p:sp>
    </p:spTree>
    <p:extLst>
      <p:ext uri="{BB962C8B-B14F-4D97-AF65-F5344CB8AC3E}">
        <p14:creationId xmlns:p14="http://schemas.microsoft.com/office/powerpoint/2010/main" val="77288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2FC8E-9F21-2647-84ED-F24D429289EE}" type="datetimeFigureOut">
              <a:rPr lang="en-US" smtClean="0"/>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F5BD1-38FA-F24B-8B02-DF9B5BC872FC}" type="slidenum">
              <a:rPr lang="en-US" smtClean="0"/>
              <a:t>‹#›</a:t>
            </a:fld>
            <a:endParaRPr lang="en-US"/>
          </a:p>
        </p:txBody>
      </p:sp>
    </p:spTree>
    <p:extLst>
      <p:ext uri="{BB962C8B-B14F-4D97-AF65-F5344CB8AC3E}">
        <p14:creationId xmlns:p14="http://schemas.microsoft.com/office/powerpoint/2010/main" val="4280225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7" name="TextBox 6">
            <a:extLst>
              <a:ext uri="{FF2B5EF4-FFF2-40B4-BE49-F238E27FC236}">
                <a16:creationId xmlns:a16="http://schemas.microsoft.com/office/drawing/2014/main" id="{0E9C2C91-32F6-4033-8830-10C841AAA4B9}"/>
              </a:ext>
            </a:extLst>
          </p:cNvPr>
          <p:cNvSpPr txBox="1"/>
          <p:nvPr/>
        </p:nvSpPr>
        <p:spPr>
          <a:xfrm>
            <a:off x="2748395" y="4255176"/>
            <a:ext cx="3647209" cy="1015663"/>
          </a:xfrm>
          <a:prstGeom prst="rect">
            <a:avLst/>
          </a:prstGeom>
          <a:noFill/>
        </p:spPr>
        <p:txBody>
          <a:bodyPr wrap="square" rtlCol="0">
            <a:spAutoFit/>
          </a:bodyPr>
          <a:lstStyle/>
          <a:p>
            <a:pPr algn="ctr"/>
            <a:r>
              <a:rPr lang="en-US" sz="6000" dirty="0">
                <a:solidFill>
                  <a:srgbClr val="005A78"/>
                </a:solidFill>
                <a:effectLst>
                  <a:outerShdw blurRad="38100" dist="38100" dir="2700000" algn="tl">
                    <a:srgbClr val="000000">
                      <a:alpha val="43137"/>
                    </a:srgbClr>
                  </a:outerShdw>
                </a:effectLst>
                <a:latin typeface="Arial Black" panose="020B0A04020102020204" pitchFamily="34" charset="0"/>
              </a:rPr>
              <a:t>Group 1</a:t>
            </a:r>
          </a:p>
        </p:txBody>
      </p:sp>
      <p:pic>
        <p:nvPicPr>
          <p:cNvPr id="8" name="Picture 7" descr="A picture containing drawing&#10;&#10;Description automatically generated">
            <a:extLst>
              <a:ext uri="{FF2B5EF4-FFF2-40B4-BE49-F238E27FC236}">
                <a16:creationId xmlns:a16="http://schemas.microsoft.com/office/drawing/2014/main" id="{3843E8BD-7A25-46CB-B425-297A0370231D}"/>
              </a:ext>
            </a:extLst>
          </p:cNvPr>
          <p:cNvPicPr>
            <a:picLocks noChangeAspect="1"/>
          </p:cNvPicPr>
          <p:nvPr/>
        </p:nvPicPr>
        <p:blipFill>
          <a:blip r:embed="rId2"/>
          <a:stretch>
            <a:fillRect/>
          </a:stretch>
        </p:blipFill>
        <p:spPr>
          <a:xfrm>
            <a:off x="2106066" y="905691"/>
            <a:ext cx="5088622" cy="3160065"/>
          </a:xfrm>
          <a:prstGeom prst="rect">
            <a:avLst/>
          </a:prstGeom>
        </p:spPr>
      </p:pic>
    </p:spTree>
    <p:extLst>
      <p:ext uri="{BB962C8B-B14F-4D97-AF65-F5344CB8AC3E}">
        <p14:creationId xmlns:p14="http://schemas.microsoft.com/office/powerpoint/2010/main" val="152145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1"/>
          <p:cNvSpPr>
            <a:spLocks noGrp="1"/>
          </p:cNvSpPr>
          <p:nvPr>
            <p:ph idx="1"/>
          </p:nvPr>
        </p:nvSpPr>
        <p:spPr>
          <a:xfrm>
            <a:off x="457201" y="1855595"/>
            <a:ext cx="8229600" cy="4525963"/>
          </a:xfrm>
        </p:spPr>
        <p:txBody>
          <a:bodyPr>
            <a:normAutofit fontScale="92500" lnSpcReduction="10000"/>
          </a:bodyPr>
          <a:lstStyle/>
          <a:p>
            <a:pPr marL="0" indent="0" algn="ctr">
              <a:buNone/>
            </a:pPr>
            <a:r>
              <a:rPr lang="en-US" altLang="en-US" sz="4400" dirty="0">
                <a:solidFill>
                  <a:srgbClr val="005A78"/>
                </a:solidFill>
                <a:latin typeface="Arial Black" pitchFamily="34" charset="0"/>
              </a:rPr>
              <a:t>Third Dance Move</a:t>
            </a:r>
          </a:p>
          <a:p>
            <a:pPr marL="0" indent="0" algn="ctr">
              <a:buNone/>
            </a:pPr>
            <a:r>
              <a:rPr lang="en-US" altLang="en-US" sz="2400" dirty="0">
                <a:solidFill>
                  <a:srgbClr val="000000"/>
                </a:solidFill>
                <a:latin typeface="Arial" charset="0"/>
              </a:rPr>
              <a:t>Your teen then makes the third dance move by pushing even more of your buttons, such as: ______________________________.</a:t>
            </a:r>
          </a:p>
          <a:p>
            <a:pPr marL="0" indent="0" algn="ctr">
              <a:buNone/>
            </a:pPr>
            <a:r>
              <a:rPr lang="en-US" altLang="en-US" sz="2400" dirty="0">
                <a:solidFill>
                  <a:srgbClr val="000000"/>
                </a:solidFill>
                <a:latin typeface="Arial" charset="0"/>
              </a:rPr>
              <a:t>At this point, you begin to lose control of your emotions. You swear, you get angry, you shut down, you storm out, etc.</a:t>
            </a:r>
          </a:p>
          <a:p>
            <a:pPr marL="0" indent="0" algn="ctr">
              <a:buNone/>
            </a:pPr>
            <a:r>
              <a:rPr lang="en-US" altLang="en-US" sz="4800" dirty="0">
                <a:solidFill>
                  <a:srgbClr val="005A78"/>
                </a:solidFill>
                <a:latin typeface="Arial Black" panose="020B0A04020102020204" pitchFamily="34" charset="0"/>
              </a:rPr>
              <a:t>Fourth Dance Move</a:t>
            </a:r>
          </a:p>
          <a:p>
            <a:pPr marL="0" indent="0" algn="ctr">
              <a:buNone/>
            </a:pPr>
            <a:r>
              <a:rPr lang="en-US" altLang="en-US" sz="2400" dirty="0">
                <a:solidFill>
                  <a:srgbClr val="000000"/>
                </a:solidFill>
                <a:latin typeface="Arial" charset="0"/>
              </a:rPr>
              <a:t>Your teen smiles in victory because they just played the game better than you did. They controlled your mood and clouded your judgment. You then became a fish on their string, and you were reeled on in for dinner.</a:t>
            </a:r>
          </a:p>
          <a:p>
            <a:pPr marL="0" indent="0" algn="ctr">
              <a:buNone/>
            </a:pPr>
            <a:endParaRPr lang="en-US" altLang="en-US" sz="2400" dirty="0">
              <a:solidFill>
                <a:srgbClr val="000000"/>
              </a:solidFill>
              <a:latin typeface="Arial" charset="0"/>
            </a:endParaRPr>
          </a:p>
          <a:p>
            <a:pPr marL="0" indent="0">
              <a:buNone/>
            </a:pPr>
            <a:endParaRPr lang="en-US" dirty="0"/>
          </a:p>
        </p:txBody>
      </p:sp>
      <p:sp>
        <p:nvSpPr>
          <p:cNvPr id="9" name="TextBox 8"/>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10</a:t>
            </a:r>
          </a:p>
        </p:txBody>
      </p:sp>
      <p:grpSp>
        <p:nvGrpSpPr>
          <p:cNvPr id="12" name="Group 11">
            <a:extLst>
              <a:ext uri="{FF2B5EF4-FFF2-40B4-BE49-F238E27FC236}">
                <a16:creationId xmlns:a16="http://schemas.microsoft.com/office/drawing/2014/main" id="{40E8DD90-BF4D-4AAB-B4AE-12835BC3EF32}"/>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38627E3E-3EFE-407B-A726-520A2ED73B5B}"/>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451F6C26-1C28-4F76-B5AC-88BFECDCEC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45587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9" name="Content Placeholder 1"/>
          <p:cNvSpPr>
            <a:spLocks noGrp="1"/>
          </p:cNvSpPr>
          <p:nvPr>
            <p:ph idx="1"/>
          </p:nvPr>
        </p:nvSpPr>
        <p:spPr>
          <a:xfrm>
            <a:off x="457200" y="2035896"/>
            <a:ext cx="8229600" cy="4525963"/>
          </a:xfrm>
        </p:spPr>
        <p:txBody>
          <a:bodyPr/>
          <a:lstStyle/>
          <a:p>
            <a:pPr marL="0" indent="0">
              <a:buNone/>
            </a:pPr>
            <a:r>
              <a:rPr lang="en-US" altLang="en-US" sz="2400" dirty="0">
                <a:solidFill>
                  <a:srgbClr val="FF0000"/>
                </a:solidFill>
                <a:latin typeface="Arial Black" pitchFamily="34" charset="0"/>
              </a:rPr>
              <a:t># 1</a:t>
            </a:r>
            <a:r>
              <a:rPr lang="en-US" altLang="en-US" sz="2400" dirty="0">
                <a:solidFill>
                  <a:srgbClr val="000000"/>
                </a:solidFill>
                <a:latin typeface="Arial Black" pitchFamily="34" charset="0"/>
              </a:rPr>
              <a:t>  Arguments Are Not Won </a:t>
            </a:r>
          </a:p>
          <a:p>
            <a:pPr marL="0" indent="0">
              <a:buNone/>
            </a:pPr>
            <a:r>
              <a:rPr lang="en-US" altLang="en-US" sz="2400" dirty="0">
                <a:solidFill>
                  <a:srgbClr val="000000"/>
                </a:solidFill>
                <a:latin typeface="Arial Black" pitchFamily="34" charset="0"/>
              </a:rPr>
              <a:t>       Based on Who is Bigger or </a:t>
            </a:r>
          </a:p>
          <a:p>
            <a:pPr marL="0" indent="0">
              <a:buNone/>
            </a:pPr>
            <a:r>
              <a:rPr lang="en-US" altLang="en-US" sz="2400" dirty="0">
                <a:solidFill>
                  <a:srgbClr val="000000"/>
                </a:solidFill>
                <a:latin typeface="Arial Black" pitchFamily="34" charset="0"/>
              </a:rPr>
              <a:t>       Stronger than the Other.</a:t>
            </a:r>
            <a:br>
              <a:rPr lang="en-US" altLang="en-US" sz="2400" dirty="0">
                <a:solidFill>
                  <a:srgbClr val="000000"/>
                </a:solidFill>
                <a:latin typeface="Arial Black" pitchFamily="34" charset="0"/>
              </a:rPr>
            </a:br>
            <a:br>
              <a:rPr lang="en-US" altLang="en-US" sz="2400" dirty="0">
                <a:solidFill>
                  <a:srgbClr val="000000"/>
                </a:solidFill>
                <a:latin typeface="Arial Black" pitchFamily="34" charset="0"/>
              </a:rPr>
            </a:br>
            <a:r>
              <a:rPr lang="en-US" altLang="en-US" sz="2400" dirty="0">
                <a:solidFill>
                  <a:srgbClr val="FF0000"/>
                </a:solidFill>
                <a:latin typeface="Arial Black" pitchFamily="34" charset="0"/>
              </a:rPr>
              <a:t>#2</a:t>
            </a:r>
            <a:r>
              <a:rPr lang="en-US" altLang="en-US" sz="2400" dirty="0">
                <a:solidFill>
                  <a:srgbClr val="000000"/>
                </a:solidFill>
                <a:latin typeface="Arial Black" pitchFamily="34" charset="0"/>
              </a:rPr>
              <a:t>  Arguments Are Won  </a:t>
            </a:r>
          </a:p>
          <a:p>
            <a:pPr marL="0" indent="0">
              <a:buNone/>
            </a:pPr>
            <a:r>
              <a:rPr lang="en-US" altLang="en-US" sz="2400" dirty="0">
                <a:solidFill>
                  <a:srgbClr val="000000"/>
                </a:solidFill>
                <a:latin typeface="Arial Black" pitchFamily="34" charset="0"/>
              </a:rPr>
              <a:t>      Based on Whoever is </a:t>
            </a:r>
            <a:br>
              <a:rPr lang="en-US" altLang="en-US" sz="2400" dirty="0">
                <a:solidFill>
                  <a:srgbClr val="000000"/>
                </a:solidFill>
                <a:latin typeface="Arial Black" pitchFamily="34" charset="0"/>
              </a:rPr>
            </a:br>
            <a:r>
              <a:rPr lang="en-US" altLang="en-US" sz="2400" dirty="0">
                <a:solidFill>
                  <a:srgbClr val="000000"/>
                </a:solidFill>
                <a:latin typeface="Arial Black" pitchFamily="34" charset="0"/>
              </a:rPr>
              <a:t>      Better at the Game of </a:t>
            </a:r>
          </a:p>
          <a:p>
            <a:pPr marL="0" indent="0">
              <a:buNone/>
            </a:pPr>
            <a:r>
              <a:rPr lang="en-US" altLang="en-US" sz="2400" dirty="0">
                <a:solidFill>
                  <a:srgbClr val="000000"/>
                </a:solidFill>
                <a:latin typeface="Arial Black" pitchFamily="34" charset="0"/>
              </a:rPr>
              <a:t>      Controlling the Mood of the </a:t>
            </a:r>
          </a:p>
          <a:p>
            <a:pPr marL="0" indent="0">
              <a:buNone/>
            </a:pPr>
            <a:r>
              <a:rPr lang="en-US" altLang="en-US" sz="2400" dirty="0">
                <a:solidFill>
                  <a:srgbClr val="000000"/>
                </a:solidFill>
                <a:latin typeface="Arial Black" pitchFamily="34" charset="0"/>
              </a:rPr>
              <a:t>      Other Person and the </a:t>
            </a:r>
          </a:p>
          <a:p>
            <a:pPr marL="0" indent="0">
              <a:buNone/>
            </a:pPr>
            <a:r>
              <a:rPr lang="en-US" altLang="en-US" sz="2400" dirty="0">
                <a:solidFill>
                  <a:srgbClr val="000000"/>
                </a:solidFill>
                <a:latin typeface="Arial Black" pitchFamily="34" charset="0"/>
              </a:rPr>
              <a:t>      Direction of the Argument.</a:t>
            </a:r>
            <a:endParaRPr lang="en-US" dirty="0"/>
          </a:p>
        </p:txBody>
      </p:sp>
      <p:pic>
        <p:nvPicPr>
          <p:cNvPr id="11" name="Picture 2" descr="C:\Users\Jenny Black PLL\AppData\Local\Microsoft\Windows\INetCache\IE\399NBUXZ\Negotiation[1].jpg"/>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864908" y="2776123"/>
            <a:ext cx="2926824" cy="22335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11</a:t>
            </a:r>
          </a:p>
        </p:txBody>
      </p:sp>
      <p:grpSp>
        <p:nvGrpSpPr>
          <p:cNvPr id="12" name="Group 11">
            <a:extLst>
              <a:ext uri="{FF2B5EF4-FFF2-40B4-BE49-F238E27FC236}">
                <a16:creationId xmlns:a16="http://schemas.microsoft.com/office/drawing/2014/main" id="{C60DA9F5-94B1-4D8D-A2CD-1E18AF93DE10}"/>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95350C23-A0BD-4773-A868-8C25D6091A66}"/>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B451A78-38EB-4B43-9288-9BBE56BED4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75384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13" name="Content Placeholder 1"/>
          <p:cNvSpPr>
            <a:spLocks noGrp="1"/>
          </p:cNvSpPr>
          <p:nvPr>
            <p:ph idx="1"/>
          </p:nvPr>
        </p:nvSpPr>
        <p:spPr>
          <a:xfrm>
            <a:off x="578224" y="1176451"/>
            <a:ext cx="8888032" cy="5276304"/>
          </a:xfrm>
        </p:spPr>
        <p:txBody>
          <a:bodyPr/>
          <a:lstStyle/>
          <a:p>
            <a:pPr marL="0" indent="0" algn="ctr">
              <a:buNone/>
            </a:pPr>
            <a:r>
              <a:rPr lang="en-US" sz="3200" b="1" dirty="0">
                <a:effectLst>
                  <a:outerShdw blurRad="38100" dist="38100" dir="2700000" algn="tl">
                    <a:srgbClr val="000000">
                      <a:alpha val="43137"/>
                    </a:srgbClr>
                  </a:outerShdw>
                </a:effectLst>
                <a:latin typeface="Franklin Gothic Medium" pitchFamily="34" charset="0"/>
                <a:ea typeface="ＭＳ Ｐゴシック" pitchFamily="34" charset="-128"/>
              </a:rPr>
              <a:t>     5 Button </a:t>
            </a:r>
            <a:r>
              <a:rPr lang="en-US" sz="4000" b="1" dirty="0">
                <a:solidFill>
                  <a:srgbClr val="FF0000"/>
                </a:solidFill>
                <a:effectLst>
                  <a:outerShdw blurRad="38100" dist="38100" dir="2700000" algn="tl">
                    <a:srgbClr val="000000">
                      <a:alpha val="43137"/>
                    </a:srgbClr>
                  </a:outerShdw>
                </a:effectLst>
                <a:latin typeface="Stencil" panose="040409050D0802020404" pitchFamily="82" charset="0"/>
                <a:ea typeface="ＭＳ Ｐゴシック" pitchFamily="34" charset="-128"/>
              </a:rPr>
              <a:t>Buster</a:t>
            </a:r>
            <a:r>
              <a:rPr lang="en-US" sz="3600" b="1" dirty="0">
                <a:effectLst>
                  <a:outerShdw blurRad="38100" dist="38100" dir="2700000" algn="tl">
                    <a:srgbClr val="000000">
                      <a:alpha val="43137"/>
                    </a:srgbClr>
                  </a:outerShdw>
                </a:effectLst>
                <a:latin typeface="Franklin Gothic Medium" pitchFamily="34" charset="0"/>
                <a:ea typeface="ＭＳ Ｐゴシック" pitchFamily="34" charset="-128"/>
              </a:rPr>
              <a:t> </a:t>
            </a:r>
            <a:r>
              <a:rPr lang="en-US" sz="3200" b="1" dirty="0">
                <a:effectLst>
                  <a:outerShdw blurRad="38100" dist="38100" dir="2700000" algn="tl">
                    <a:srgbClr val="000000">
                      <a:alpha val="43137"/>
                    </a:srgbClr>
                  </a:outerShdw>
                </a:effectLst>
                <a:latin typeface="Franklin Gothic Medium" pitchFamily="34" charset="0"/>
                <a:ea typeface="ＭＳ Ｐゴシック" pitchFamily="34" charset="-128"/>
              </a:rPr>
              <a:t>Strategies</a:t>
            </a:r>
          </a:p>
          <a:p>
            <a:pPr marL="0" indent="0" algn="ctr">
              <a:buNone/>
            </a:pPr>
            <a:endParaRPr lang="en-US" dirty="0"/>
          </a:p>
        </p:txBody>
      </p:sp>
      <p:sp>
        <p:nvSpPr>
          <p:cNvPr id="14" name="Rectangle 11">
            <a:hlinkClick r:id="" action="ppaction://noaction"/>
          </p:cNvPr>
          <p:cNvSpPr>
            <a:spLocks noChangeArrowheads="1"/>
          </p:cNvSpPr>
          <p:nvPr/>
        </p:nvSpPr>
        <p:spPr bwMode="auto">
          <a:xfrm>
            <a:off x="702298" y="2000195"/>
            <a:ext cx="42441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Separate From Personal Attacks</a:t>
            </a:r>
            <a:endParaRPr kumimoji="0" lang="en-US" altLang="en-US" sz="1200" u="sng" dirty="0">
              <a:effectLst>
                <a:outerShdw blurRad="38100" dist="38100" dir="2700000" algn="tl">
                  <a:srgbClr val="000000">
                    <a:alpha val="43137"/>
                  </a:srgbClr>
                </a:outerShdw>
              </a:effectLst>
              <a:latin typeface="Arial" charset="0"/>
              <a:ea typeface="ＭＳ Ｐゴシック" pitchFamily="34" charset="-128"/>
            </a:endParaRPr>
          </a:p>
        </p:txBody>
      </p:sp>
      <p:sp>
        <p:nvSpPr>
          <p:cNvPr id="15" name="Text Box 9"/>
          <p:cNvSpPr txBox="1">
            <a:spLocks noChangeArrowheads="1"/>
          </p:cNvSpPr>
          <p:nvPr/>
        </p:nvSpPr>
        <p:spPr bwMode="auto">
          <a:xfrm>
            <a:off x="967735" y="2401400"/>
            <a:ext cx="3582650" cy="1196239"/>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Button pushing is not personal. The real intent is to get you to let them go to a party, back down on a punishment, or leave them alone.</a:t>
            </a:r>
          </a:p>
          <a:p>
            <a:pPr algn="ctr">
              <a:defRPr/>
            </a:pPr>
            <a:endParaRPr lang="en-US" sz="1600" b="1" dirty="0">
              <a:effectLst>
                <a:outerShdw blurRad="38100" dist="38100" dir="2700000" algn="tl">
                  <a:srgbClr val="000000"/>
                </a:outerShdw>
              </a:effectLst>
              <a:latin typeface="Arial" charset="0"/>
              <a:ea typeface="ＭＳ Ｐゴシック" pitchFamily="34" charset="-128"/>
              <a:cs typeface="+mn-cs"/>
            </a:endParaRPr>
          </a:p>
        </p:txBody>
      </p:sp>
      <p:sp>
        <p:nvSpPr>
          <p:cNvPr id="16" name="Rectangle 13"/>
          <p:cNvSpPr>
            <a:spLocks noChangeArrowheads="1"/>
          </p:cNvSpPr>
          <p:nvPr/>
        </p:nvSpPr>
        <p:spPr bwMode="auto">
          <a:xfrm>
            <a:off x="5409276" y="1984110"/>
            <a:ext cx="1776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spcAft>
                <a:spcPct val="25000"/>
              </a:spcAft>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Exit and Wait</a:t>
            </a:r>
          </a:p>
        </p:txBody>
      </p:sp>
      <p:sp>
        <p:nvSpPr>
          <p:cNvPr id="17" name="Text Box 12"/>
          <p:cNvSpPr txBox="1">
            <a:spLocks noChangeArrowheads="1"/>
          </p:cNvSpPr>
          <p:nvPr/>
        </p:nvSpPr>
        <p:spPr bwMode="auto">
          <a:xfrm>
            <a:off x="5154783" y="2401400"/>
            <a:ext cx="2548329" cy="1844657"/>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The best thing about this strategy is that by saying nothing, you never have to take back harsh words or criticisms said in anger</a:t>
            </a:r>
            <a:r>
              <a:rPr lang="en-US" sz="1600" dirty="0">
                <a:latin typeface="Arial" charset="0"/>
                <a:ea typeface="ＭＳ Ｐゴシック" pitchFamily="34" charset="-128"/>
                <a:cs typeface="+mn-cs"/>
              </a:rPr>
              <a:t>.</a:t>
            </a:r>
          </a:p>
        </p:txBody>
      </p:sp>
      <p:sp>
        <p:nvSpPr>
          <p:cNvPr id="18" name="Rectangle 15"/>
          <p:cNvSpPr>
            <a:spLocks noChangeArrowheads="1"/>
          </p:cNvSpPr>
          <p:nvPr/>
        </p:nvSpPr>
        <p:spPr bwMode="auto">
          <a:xfrm>
            <a:off x="-250330" y="4111232"/>
            <a:ext cx="3537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spcAft>
                <a:spcPct val="25000"/>
              </a:spcAft>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Short and To The Point</a:t>
            </a:r>
          </a:p>
        </p:txBody>
      </p:sp>
      <p:sp>
        <p:nvSpPr>
          <p:cNvPr id="19" name="Text Box 14"/>
          <p:cNvSpPr txBox="1">
            <a:spLocks noChangeArrowheads="1"/>
          </p:cNvSpPr>
          <p:nvPr/>
        </p:nvSpPr>
        <p:spPr bwMode="auto">
          <a:xfrm>
            <a:off x="38478" y="4504461"/>
            <a:ext cx="2785911" cy="1513981"/>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Lecturing or offering long explanations only gives your teenager the upper hand to push your buttons and achieve victory. </a:t>
            </a:r>
          </a:p>
          <a:p>
            <a:pPr algn="ctr">
              <a:defRPr/>
            </a:pPr>
            <a:endParaRPr lang="en-US" sz="1600" b="1" dirty="0">
              <a:effectLst>
                <a:outerShdw blurRad="38100" dist="38100" dir="2700000" algn="tl">
                  <a:srgbClr val="000000"/>
                </a:outerShdw>
              </a:effectLst>
              <a:latin typeface="Arial" charset="0"/>
              <a:ea typeface="ＭＳ Ｐゴシック" pitchFamily="34" charset="-128"/>
              <a:cs typeface="+mn-cs"/>
            </a:endParaRPr>
          </a:p>
        </p:txBody>
      </p:sp>
      <p:sp>
        <p:nvSpPr>
          <p:cNvPr id="20" name="Rectangle 16"/>
          <p:cNvSpPr>
            <a:spLocks noChangeArrowheads="1"/>
          </p:cNvSpPr>
          <p:nvPr/>
        </p:nvSpPr>
        <p:spPr bwMode="auto">
          <a:xfrm>
            <a:off x="3205773" y="4097232"/>
            <a:ext cx="268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spcAft>
                <a:spcPct val="25000"/>
              </a:spcAft>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Using Reflectors</a:t>
            </a:r>
          </a:p>
        </p:txBody>
      </p:sp>
      <p:sp>
        <p:nvSpPr>
          <p:cNvPr id="21" name="Text Box 19"/>
          <p:cNvSpPr txBox="1">
            <a:spLocks noChangeArrowheads="1"/>
          </p:cNvSpPr>
          <p:nvPr/>
        </p:nvSpPr>
        <p:spPr bwMode="auto">
          <a:xfrm>
            <a:off x="3124200" y="4489475"/>
            <a:ext cx="2852373" cy="1871663"/>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“Reflectors” are words or phrases like "nevertheless," "regardless,“ or "that is the rule.” They help you redirect the conversation back to the issue at hand.</a:t>
            </a:r>
          </a:p>
          <a:p>
            <a:pPr algn="ctr">
              <a:defRPr/>
            </a:pPr>
            <a:endParaRPr lang="en-US" sz="1600" b="1" dirty="0">
              <a:effectLst>
                <a:outerShdw blurRad="38100" dist="38100" dir="2700000" algn="tl">
                  <a:srgbClr val="000000"/>
                </a:outerShdw>
              </a:effectLst>
              <a:latin typeface="Arial" charset="0"/>
              <a:ea typeface="ＭＳ Ｐゴシック" pitchFamily="34" charset="-128"/>
              <a:cs typeface="+mn-cs"/>
            </a:endParaRPr>
          </a:p>
        </p:txBody>
      </p:sp>
      <p:sp>
        <p:nvSpPr>
          <p:cNvPr id="22" name="Rectangle 17">
            <a:hlinkClick r:id="" action="ppaction://noaction"/>
          </p:cNvPr>
          <p:cNvSpPr>
            <a:spLocks noChangeArrowheads="1"/>
          </p:cNvSpPr>
          <p:nvPr/>
        </p:nvSpPr>
        <p:spPr bwMode="auto">
          <a:xfrm>
            <a:off x="6142416" y="4081537"/>
            <a:ext cx="300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spcAft>
                <a:spcPct val="25000"/>
              </a:spcAft>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Create Secret Signs</a:t>
            </a:r>
            <a:endParaRPr kumimoji="0" lang="en-US" altLang="en-US" sz="1200" u="sng" dirty="0">
              <a:effectLst>
                <a:outerShdw blurRad="38100" dist="38100" dir="2700000" algn="tl">
                  <a:srgbClr val="000000">
                    <a:alpha val="43137"/>
                  </a:srgbClr>
                </a:outerShdw>
              </a:effectLst>
              <a:latin typeface="Arial" charset="0"/>
              <a:ea typeface="ＭＳ Ｐゴシック" pitchFamily="34" charset="-128"/>
            </a:endParaRPr>
          </a:p>
        </p:txBody>
      </p:sp>
      <p:sp>
        <p:nvSpPr>
          <p:cNvPr id="23" name="Text Box 20"/>
          <p:cNvSpPr txBox="1">
            <a:spLocks noChangeArrowheads="1"/>
          </p:cNvSpPr>
          <p:nvPr/>
        </p:nvSpPr>
        <p:spPr bwMode="auto">
          <a:xfrm>
            <a:off x="6142417" y="4471701"/>
            <a:ext cx="2966328" cy="2151063"/>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Together, you can develop a set of secret signs or "Morse Codes" to quietly signal one another that your teen is skillfully pushing your buttons or that it is time to exit and wait.</a:t>
            </a:r>
          </a:p>
        </p:txBody>
      </p:sp>
      <p:sp>
        <p:nvSpPr>
          <p:cNvPr id="24" name="TextBox 23"/>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12</a:t>
            </a:r>
          </a:p>
        </p:txBody>
      </p:sp>
      <p:grpSp>
        <p:nvGrpSpPr>
          <p:cNvPr id="25" name="Group 24">
            <a:extLst>
              <a:ext uri="{FF2B5EF4-FFF2-40B4-BE49-F238E27FC236}">
                <a16:creationId xmlns:a16="http://schemas.microsoft.com/office/drawing/2014/main" id="{23F15DC9-5372-44D9-93C3-BFB0049F1FE2}"/>
              </a:ext>
            </a:extLst>
          </p:cNvPr>
          <p:cNvGrpSpPr/>
          <p:nvPr/>
        </p:nvGrpSpPr>
        <p:grpSpPr>
          <a:xfrm>
            <a:off x="443173" y="166947"/>
            <a:ext cx="8257654" cy="1329819"/>
            <a:chOff x="0" y="0"/>
            <a:chExt cx="7397945" cy="1080135"/>
          </a:xfrm>
        </p:grpSpPr>
        <p:sp>
          <p:nvSpPr>
            <p:cNvPr id="26" name="Text Box 2">
              <a:extLst>
                <a:ext uri="{FF2B5EF4-FFF2-40B4-BE49-F238E27FC236}">
                  <a16:creationId xmlns:a16="http://schemas.microsoft.com/office/drawing/2014/main" id="{1D18183E-64C0-4FE3-B875-205E6DA1A0FC}"/>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94214E5F-BC27-4CAE-A908-DF8AEBCF81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45613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44" name="Content Placeholder 1"/>
          <p:cNvSpPr>
            <a:spLocks noGrp="1"/>
          </p:cNvSpPr>
          <p:nvPr>
            <p:ph idx="1"/>
          </p:nvPr>
        </p:nvSpPr>
        <p:spPr>
          <a:xfrm>
            <a:off x="457200" y="1867040"/>
            <a:ext cx="8229600" cy="4901783"/>
          </a:xfrm>
        </p:spPr>
        <p:txBody>
          <a:bodyPr>
            <a:normAutofit lnSpcReduction="10000"/>
          </a:bodyPr>
          <a:lstStyle/>
          <a:p>
            <a:pPr marL="457200" indent="-457200" algn="ctr">
              <a:buAutoNum type="arabicParenR"/>
            </a:pPr>
            <a:r>
              <a:rPr lang="en-US" altLang="en-US" sz="4400" dirty="0">
                <a:solidFill>
                  <a:srgbClr val="000000"/>
                </a:solidFill>
                <a:latin typeface="Arial Black" pitchFamily="34" charset="0"/>
              </a:rPr>
              <a:t>  “You never let me do anything!”</a:t>
            </a:r>
            <a:endParaRPr lang="en-US" altLang="en-US" sz="2400" dirty="0">
              <a:solidFill>
                <a:srgbClr val="000000"/>
              </a:solidFill>
              <a:latin typeface="Arial" charset="0"/>
            </a:endParaRPr>
          </a:p>
          <a:p>
            <a:pPr marL="0" indent="0" algn="ctr">
              <a:buNone/>
            </a:pPr>
            <a:r>
              <a:rPr lang="en-US" altLang="en-US" sz="2400" dirty="0">
                <a:solidFill>
                  <a:srgbClr val="000000"/>
                </a:solidFill>
                <a:latin typeface="Arial" charset="0"/>
              </a:rPr>
              <a:t>This statement invites you to point out </a:t>
            </a:r>
          </a:p>
          <a:p>
            <a:pPr marL="0" indent="0" algn="ctr">
              <a:buNone/>
            </a:pPr>
            <a:r>
              <a:rPr lang="en-US" altLang="en-US" sz="2400" dirty="0">
                <a:solidFill>
                  <a:srgbClr val="000000"/>
                </a:solidFill>
                <a:latin typeface="Arial" charset="0"/>
              </a:rPr>
              <a:t>specific times that you have </a:t>
            </a:r>
          </a:p>
          <a:p>
            <a:pPr marL="0" indent="0" algn="ctr">
              <a:buNone/>
            </a:pPr>
            <a:r>
              <a:rPr lang="en-US" altLang="en-US" sz="2400" dirty="0">
                <a:solidFill>
                  <a:srgbClr val="000000"/>
                </a:solidFill>
                <a:latin typeface="Arial" charset="0"/>
              </a:rPr>
              <a:t>let your teenager do what he wanted.</a:t>
            </a:r>
          </a:p>
          <a:p>
            <a:pPr marL="0" indent="0">
              <a:buNone/>
            </a:pPr>
            <a:endParaRPr lang="en-US" altLang="en-US" sz="1600" dirty="0">
              <a:solidFill>
                <a:srgbClr val="000000"/>
              </a:solidFill>
              <a:latin typeface="Arial" charset="0"/>
            </a:endParaRPr>
          </a:p>
          <a:p>
            <a:pPr marL="0" indent="0" algn="ctr">
              <a:buNone/>
            </a:pPr>
            <a:r>
              <a:rPr lang="en-US" altLang="en-US" b="1" dirty="0">
                <a:solidFill>
                  <a:srgbClr val="FF0000"/>
                </a:solidFill>
                <a:latin typeface="Arial" charset="0"/>
              </a:rPr>
              <a:t>Underlying Motives:</a:t>
            </a:r>
            <a:endParaRPr lang="en-US" altLang="en-US" sz="2400" dirty="0">
              <a:solidFill>
                <a:srgbClr val="FF0000"/>
              </a:solidFill>
              <a:latin typeface="Arial" charset="0"/>
            </a:endParaRPr>
          </a:p>
          <a:p>
            <a:pPr marL="0" indent="0" algn="ctr">
              <a:buNone/>
            </a:pPr>
            <a:r>
              <a:rPr lang="en-US" altLang="en-US" sz="2400" dirty="0">
                <a:solidFill>
                  <a:srgbClr val="000000"/>
                </a:solidFill>
                <a:latin typeface="Arial" charset="0"/>
              </a:rPr>
              <a:t>To force you off the real issue at the </a:t>
            </a:r>
          </a:p>
          <a:p>
            <a:pPr marL="0" indent="0" algn="ctr">
              <a:buNone/>
            </a:pPr>
            <a:r>
              <a:rPr lang="en-US" altLang="en-US" sz="2400" dirty="0">
                <a:solidFill>
                  <a:srgbClr val="000000"/>
                </a:solidFill>
                <a:latin typeface="Arial" charset="0"/>
              </a:rPr>
              <a:t>moment and give your teen the </a:t>
            </a:r>
          </a:p>
          <a:p>
            <a:pPr marL="0" indent="0" algn="ctr">
              <a:buNone/>
            </a:pPr>
            <a:r>
              <a:rPr lang="en-US" altLang="en-US" sz="2400" dirty="0">
                <a:solidFill>
                  <a:srgbClr val="000000"/>
                </a:solidFill>
                <a:latin typeface="Arial" charset="0"/>
              </a:rPr>
              <a:t>upper hand in the discussion.</a:t>
            </a:r>
          </a:p>
          <a:p>
            <a:pPr marL="0" indent="0">
              <a:buNone/>
            </a:pPr>
            <a:endParaRPr lang="en-US" dirty="0"/>
          </a:p>
        </p:txBody>
      </p:sp>
      <p:pic>
        <p:nvPicPr>
          <p:cNvPr id="45" name="Picture 10" descr="C:\Users\Jenny Black PLL\AppData\Local\Microsoft\Windows\INetCache\IE\BMVRHE3Q\clipart-pencil-checklist[1].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079104" y="3491898"/>
            <a:ext cx="1701384" cy="16520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13</a:t>
            </a:r>
          </a:p>
        </p:txBody>
      </p:sp>
      <p:grpSp>
        <p:nvGrpSpPr>
          <p:cNvPr id="9" name="Group 8">
            <a:extLst>
              <a:ext uri="{FF2B5EF4-FFF2-40B4-BE49-F238E27FC236}">
                <a16:creationId xmlns:a16="http://schemas.microsoft.com/office/drawing/2014/main" id="{1F8043B6-98C7-4872-AD99-1FF4276236B2}"/>
              </a:ext>
            </a:extLst>
          </p:cNvPr>
          <p:cNvGrpSpPr/>
          <p:nvPr/>
        </p:nvGrpSpPr>
        <p:grpSpPr>
          <a:xfrm>
            <a:off x="443173" y="166947"/>
            <a:ext cx="8257654" cy="1329819"/>
            <a:chOff x="0" y="0"/>
            <a:chExt cx="7397945" cy="1080135"/>
          </a:xfrm>
        </p:grpSpPr>
        <p:sp>
          <p:nvSpPr>
            <p:cNvPr id="11" name="Text Box 2">
              <a:extLst>
                <a:ext uri="{FF2B5EF4-FFF2-40B4-BE49-F238E27FC236}">
                  <a16:creationId xmlns:a16="http://schemas.microsoft.com/office/drawing/2014/main" id="{9AF8336F-E14B-4376-87FB-C88FBCD67193}"/>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4F2749C-5164-4B7A-B2B3-9A2213771E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32303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9" name="Content Placeholder 1"/>
          <p:cNvSpPr>
            <a:spLocks noGrp="1"/>
          </p:cNvSpPr>
          <p:nvPr>
            <p:ph idx="1"/>
          </p:nvPr>
        </p:nvSpPr>
        <p:spPr>
          <a:xfrm>
            <a:off x="413910" y="1735516"/>
            <a:ext cx="8229600" cy="5235080"/>
          </a:xfrm>
        </p:spPr>
        <p:txBody>
          <a:bodyPr>
            <a:normAutofit/>
          </a:bodyPr>
          <a:lstStyle/>
          <a:p>
            <a:pPr marL="457200" indent="-457200" algn="ctr">
              <a:buAutoNum type="arabicParenR" startAt="2"/>
            </a:pPr>
            <a:r>
              <a:rPr lang="en-US" altLang="en-US" sz="4400" dirty="0">
                <a:solidFill>
                  <a:srgbClr val="000000"/>
                </a:solidFill>
                <a:latin typeface="Arial Black" pitchFamily="34" charset="0"/>
              </a:rPr>
              <a:t>   “You don’t love me.”</a:t>
            </a:r>
          </a:p>
          <a:p>
            <a:pPr marL="0" indent="0" algn="ctr">
              <a:buNone/>
            </a:pPr>
            <a:r>
              <a:rPr lang="en-US" altLang="en-US" sz="2400" dirty="0">
                <a:solidFill>
                  <a:srgbClr val="000000"/>
                </a:solidFill>
                <a:latin typeface="Arial" charset="0"/>
              </a:rPr>
              <a:t>Unfortunately, many parents take this bait instead of recognizing that asking their teen to do something he does not like has nothing to do with love. Parents often have to administer medicine that may taste bad, but is necessary for growth/healing.</a:t>
            </a:r>
          </a:p>
          <a:p>
            <a:pPr marL="0" indent="0" algn="ctr">
              <a:buNone/>
            </a:pPr>
            <a:endParaRPr lang="en-US" altLang="en-US" sz="1600" b="1" dirty="0">
              <a:solidFill>
                <a:srgbClr val="FF0000"/>
              </a:solidFill>
              <a:latin typeface="Arial" charset="0"/>
            </a:endParaRPr>
          </a:p>
          <a:p>
            <a:pPr marL="0" indent="0" algn="ctr">
              <a:buNone/>
            </a:pPr>
            <a:r>
              <a:rPr lang="en-US" altLang="en-US" b="1" dirty="0">
                <a:solidFill>
                  <a:srgbClr val="FF0000"/>
                </a:solidFill>
                <a:latin typeface="Arial" charset="0"/>
              </a:rPr>
              <a:t>Underlying Motives:</a:t>
            </a:r>
          </a:p>
          <a:p>
            <a:pPr marL="0" indent="0" algn="ctr">
              <a:buNone/>
            </a:pPr>
            <a:r>
              <a:rPr lang="en-US" altLang="en-US" sz="2400" dirty="0">
                <a:solidFill>
                  <a:srgbClr val="000000"/>
                </a:solidFill>
                <a:latin typeface="Arial" charset="0"/>
              </a:rPr>
              <a:t>This statement is intended to induce guilt and make the parents question their own self-worth so that they will back down</a:t>
            </a:r>
            <a:endParaRPr lang="en-US" dirty="0"/>
          </a:p>
        </p:txBody>
      </p:sp>
      <p:pic>
        <p:nvPicPr>
          <p:cNvPr id="11" name="Picture 3" descr="C:\Users\Jenny Black PLL\AppData\Local\Microsoft\Windows\INetCache\IE\GM8GNI4J\guilt[1].gif"/>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577445" y="4036271"/>
            <a:ext cx="1641763" cy="11467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14</a:t>
            </a:r>
          </a:p>
        </p:txBody>
      </p:sp>
      <p:grpSp>
        <p:nvGrpSpPr>
          <p:cNvPr id="12" name="Group 11">
            <a:extLst>
              <a:ext uri="{FF2B5EF4-FFF2-40B4-BE49-F238E27FC236}">
                <a16:creationId xmlns:a16="http://schemas.microsoft.com/office/drawing/2014/main" id="{4BF60950-48D8-4C10-899B-72B0DE05F04F}"/>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B05A87E1-DC02-4B44-86F3-A041BCF35D62}"/>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74F8589C-BC40-4EC0-9BDC-32E5378748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6323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12" name="Content Placeholder 1"/>
          <p:cNvSpPr>
            <a:spLocks noGrp="1"/>
          </p:cNvSpPr>
          <p:nvPr>
            <p:ph idx="1"/>
          </p:nvPr>
        </p:nvSpPr>
        <p:spPr>
          <a:xfrm>
            <a:off x="457200" y="1836703"/>
            <a:ext cx="8229600" cy="4525963"/>
          </a:xfrm>
        </p:spPr>
        <p:txBody>
          <a:bodyPr>
            <a:normAutofit fontScale="92500" lnSpcReduction="10000"/>
          </a:bodyPr>
          <a:lstStyle/>
          <a:p>
            <a:pPr marL="0" indent="0" algn="ctr">
              <a:buNone/>
            </a:pPr>
            <a:r>
              <a:rPr lang="en-US" altLang="en-US" sz="4400" dirty="0">
                <a:solidFill>
                  <a:srgbClr val="000000"/>
                </a:solidFill>
                <a:latin typeface="Arial Black" pitchFamily="34" charset="0"/>
              </a:rPr>
              <a:t>3) “I hate you/this family!”</a:t>
            </a:r>
          </a:p>
          <a:p>
            <a:pPr marL="0" indent="0" algn="ctr">
              <a:buNone/>
            </a:pPr>
            <a:r>
              <a:rPr lang="en-US" altLang="en-US" sz="2400" dirty="0">
                <a:solidFill>
                  <a:srgbClr val="000000"/>
                </a:solidFill>
                <a:latin typeface="Arial" charset="0"/>
              </a:rPr>
              <a:t>This button makes you feel bad and causes hurt feelings.</a:t>
            </a:r>
          </a:p>
          <a:p>
            <a:pPr algn="ctr"/>
            <a:endParaRPr lang="en-US" altLang="en-US" sz="2400" dirty="0">
              <a:solidFill>
                <a:srgbClr val="000000"/>
              </a:solidFill>
              <a:latin typeface="Arial" charset="0"/>
            </a:endParaRPr>
          </a:p>
          <a:p>
            <a:pPr marL="0" indent="0" algn="ctr">
              <a:buNone/>
            </a:pPr>
            <a:endParaRPr lang="en-US" altLang="en-US" b="1" dirty="0">
              <a:solidFill>
                <a:srgbClr val="FF0000"/>
              </a:solidFill>
              <a:latin typeface="Arial" charset="0"/>
            </a:endParaRPr>
          </a:p>
          <a:p>
            <a:pPr marL="0" indent="0" algn="ctr">
              <a:buNone/>
            </a:pPr>
            <a:endParaRPr lang="en-US" altLang="en-US" b="1" dirty="0">
              <a:solidFill>
                <a:srgbClr val="FF0000"/>
              </a:solidFill>
              <a:latin typeface="Arial" charset="0"/>
            </a:endParaRPr>
          </a:p>
          <a:p>
            <a:pPr marL="0" indent="0" algn="ctr">
              <a:buNone/>
            </a:pPr>
            <a:endParaRPr lang="en-US" altLang="en-US" b="1" dirty="0">
              <a:solidFill>
                <a:srgbClr val="FF0000"/>
              </a:solidFill>
              <a:latin typeface="Arial" charset="0"/>
            </a:endParaRPr>
          </a:p>
          <a:p>
            <a:pPr marL="0" indent="0" algn="ctr">
              <a:buNone/>
            </a:pPr>
            <a:r>
              <a:rPr lang="en-US" altLang="en-US" b="1" dirty="0">
                <a:solidFill>
                  <a:srgbClr val="FF0000"/>
                </a:solidFill>
                <a:latin typeface="Arial" charset="0"/>
              </a:rPr>
              <a:t>Underlying Motives:</a:t>
            </a:r>
            <a:endParaRPr lang="en-US" altLang="en-US" sz="2400" dirty="0">
              <a:solidFill>
                <a:srgbClr val="FF0000"/>
              </a:solidFill>
              <a:latin typeface="Arial" charset="0"/>
            </a:endParaRPr>
          </a:p>
          <a:p>
            <a:pPr marL="0" indent="0" algn="ctr">
              <a:buNone/>
            </a:pPr>
            <a:r>
              <a:rPr lang="en-US" altLang="en-US" sz="2400" dirty="0">
                <a:solidFill>
                  <a:srgbClr val="000000"/>
                </a:solidFill>
                <a:latin typeface="Arial" charset="0"/>
              </a:rPr>
              <a:t>These statements are meant to hurt your feelings, cloud your thinking, and limit your ability to effectively enforce consequences.</a:t>
            </a:r>
          </a:p>
          <a:p>
            <a:pPr marL="0" indent="0">
              <a:buNone/>
            </a:pPr>
            <a:endParaRPr lang="en-US" dirty="0"/>
          </a:p>
        </p:txBody>
      </p:sp>
      <p:pic>
        <p:nvPicPr>
          <p:cNvPr id="13" name="Picture 2" descr="C:\Users\Jenny Black PLL\AppData\Local\Microsoft\Windows\INetCache\IE\399NBUXZ\piqKdL7i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95" y="3080891"/>
            <a:ext cx="1465286" cy="14652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15</a:t>
            </a:r>
          </a:p>
        </p:txBody>
      </p:sp>
      <p:grpSp>
        <p:nvGrpSpPr>
          <p:cNvPr id="9" name="Group 8">
            <a:extLst>
              <a:ext uri="{FF2B5EF4-FFF2-40B4-BE49-F238E27FC236}">
                <a16:creationId xmlns:a16="http://schemas.microsoft.com/office/drawing/2014/main" id="{8FCEFA4E-0F55-42F7-8786-748D5092BFEA}"/>
              </a:ext>
            </a:extLst>
          </p:cNvPr>
          <p:cNvGrpSpPr/>
          <p:nvPr/>
        </p:nvGrpSpPr>
        <p:grpSpPr>
          <a:xfrm>
            <a:off x="443173" y="166947"/>
            <a:ext cx="8257654" cy="1329819"/>
            <a:chOff x="0" y="0"/>
            <a:chExt cx="7397945" cy="1080135"/>
          </a:xfrm>
        </p:grpSpPr>
        <p:sp>
          <p:nvSpPr>
            <p:cNvPr id="11" name="Text Box 2">
              <a:extLst>
                <a:ext uri="{FF2B5EF4-FFF2-40B4-BE49-F238E27FC236}">
                  <a16:creationId xmlns:a16="http://schemas.microsoft.com/office/drawing/2014/main" id="{66E773C3-EAA5-4941-BF5C-F6B7FEAFC283}"/>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B1607CCE-CE9A-4586-9A4B-A53734090A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04800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13" name="Content Placeholder 1"/>
          <p:cNvSpPr>
            <a:spLocks noGrp="1"/>
          </p:cNvSpPr>
          <p:nvPr>
            <p:ph idx="1"/>
          </p:nvPr>
        </p:nvSpPr>
        <p:spPr>
          <a:xfrm>
            <a:off x="578224" y="1285555"/>
            <a:ext cx="8888032" cy="5276304"/>
          </a:xfrm>
        </p:spPr>
        <p:txBody>
          <a:bodyPr/>
          <a:lstStyle/>
          <a:p>
            <a:pPr marL="0" indent="0" algn="ctr">
              <a:buNone/>
            </a:pPr>
            <a:r>
              <a:rPr lang="en-US" sz="3200" b="1" dirty="0">
                <a:effectLst>
                  <a:outerShdw blurRad="38100" dist="38100" dir="2700000" algn="tl">
                    <a:srgbClr val="000000">
                      <a:alpha val="43137"/>
                    </a:srgbClr>
                  </a:outerShdw>
                </a:effectLst>
                <a:latin typeface="Franklin Gothic Medium" pitchFamily="34" charset="0"/>
                <a:ea typeface="ＭＳ Ｐゴシック" pitchFamily="34" charset="-128"/>
              </a:rPr>
              <a:t>     5 Button </a:t>
            </a:r>
            <a:r>
              <a:rPr lang="en-US" sz="4000" b="1" dirty="0">
                <a:solidFill>
                  <a:srgbClr val="FF0000"/>
                </a:solidFill>
                <a:effectLst>
                  <a:outerShdw blurRad="38100" dist="38100" dir="2700000" algn="tl">
                    <a:srgbClr val="000000">
                      <a:alpha val="43137"/>
                    </a:srgbClr>
                  </a:outerShdw>
                </a:effectLst>
                <a:latin typeface="Stencil" panose="040409050D0802020404" pitchFamily="82" charset="0"/>
                <a:ea typeface="ＭＳ Ｐゴシック" pitchFamily="34" charset="-128"/>
              </a:rPr>
              <a:t>Buster</a:t>
            </a:r>
            <a:r>
              <a:rPr lang="en-US" sz="3600" b="1" dirty="0">
                <a:effectLst>
                  <a:outerShdw blurRad="38100" dist="38100" dir="2700000" algn="tl">
                    <a:srgbClr val="000000">
                      <a:alpha val="43137"/>
                    </a:srgbClr>
                  </a:outerShdw>
                </a:effectLst>
                <a:latin typeface="Franklin Gothic Medium" pitchFamily="34" charset="0"/>
                <a:ea typeface="ＭＳ Ｐゴシック" pitchFamily="34" charset="-128"/>
              </a:rPr>
              <a:t> </a:t>
            </a:r>
            <a:r>
              <a:rPr lang="en-US" sz="3200" b="1" dirty="0">
                <a:effectLst>
                  <a:outerShdw blurRad="38100" dist="38100" dir="2700000" algn="tl">
                    <a:srgbClr val="000000">
                      <a:alpha val="43137"/>
                    </a:srgbClr>
                  </a:outerShdw>
                </a:effectLst>
                <a:latin typeface="Franklin Gothic Medium" pitchFamily="34" charset="0"/>
                <a:ea typeface="ＭＳ Ｐゴシック" pitchFamily="34" charset="-128"/>
              </a:rPr>
              <a:t>Strategies</a:t>
            </a:r>
          </a:p>
          <a:p>
            <a:pPr marL="0" indent="0" algn="ctr">
              <a:buNone/>
            </a:pPr>
            <a:endParaRPr lang="en-US" dirty="0"/>
          </a:p>
        </p:txBody>
      </p:sp>
      <p:sp>
        <p:nvSpPr>
          <p:cNvPr id="14" name="Rectangle 11">
            <a:hlinkClick r:id="" action="ppaction://noaction"/>
          </p:cNvPr>
          <p:cNvSpPr>
            <a:spLocks noChangeArrowheads="1"/>
          </p:cNvSpPr>
          <p:nvPr/>
        </p:nvSpPr>
        <p:spPr bwMode="auto">
          <a:xfrm>
            <a:off x="702298" y="2000195"/>
            <a:ext cx="42441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Separate From Personal Attacks</a:t>
            </a:r>
            <a:endParaRPr kumimoji="0" lang="en-US" altLang="en-US" sz="1200" u="sng" dirty="0">
              <a:effectLst>
                <a:outerShdw blurRad="38100" dist="38100" dir="2700000" algn="tl">
                  <a:srgbClr val="000000">
                    <a:alpha val="43137"/>
                  </a:srgbClr>
                </a:outerShdw>
              </a:effectLst>
              <a:latin typeface="Arial" charset="0"/>
              <a:ea typeface="ＭＳ Ｐゴシック" pitchFamily="34" charset="-128"/>
            </a:endParaRPr>
          </a:p>
        </p:txBody>
      </p:sp>
      <p:sp>
        <p:nvSpPr>
          <p:cNvPr id="15" name="Text Box 9"/>
          <p:cNvSpPr txBox="1">
            <a:spLocks noChangeArrowheads="1"/>
          </p:cNvSpPr>
          <p:nvPr/>
        </p:nvSpPr>
        <p:spPr bwMode="auto">
          <a:xfrm>
            <a:off x="967735" y="2401400"/>
            <a:ext cx="3582650" cy="1196239"/>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Button pushing is not personal. The real intent is to get you to let them go to a party, back down on a punishment, or leave them alone.</a:t>
            </a:r>
          </a:p>
          <a:p>
            <a:pPr algn="ctr">
              <a:defRPr/>
            </a:pPr>
            <a:endParaRPr lang="en-US" sz="1600" b="1" dirty="0">
              <a:effectLst>
                <a:outerShdw blurRad="38100" dist="38100" dir="2700000" algn="tl">
                  <a:srgbClr val="000000"/>
                </a:outerShdw>
              </a:effectLst>
              <a:latin typeface="Arial" charset="0"/>
              <a:ea typeface="ＭＳ Ｐゴシック" pitchFamily="34" charset="-128"/>
              <a:cs typeface="+mn-cs"/>
            </a:endParaRPr>
          </a:p>
        </p:txBody>
      </p:sp>
      <p:sp>
        <p:nvSpPr>
          <p:cNvPr id="16" name="Rectangle 13"/>
          <p:cNvSpPr>
            <a:spLocks noChangeArrowheads="1"/>
          </p:cNvSpPr>
          <p:nvPr/>
        </p:nvSpPr>
        <p:spPr bwMode="auto">
          <a:xfrm>
            <a:off x="5409276" y="1984110"/>
            <a:ext cx="1776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spcAft>
                <a:spcPct val="25000"/>
              </a:spcAft>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Exit and Wait</a:t>
            </a:r>
          </a:p>
        </p:txBody>
      </p:sp>
      <p:sp>
        <p:nvSpPr>
          <p:cNvPr id="17" name="Text Box 12"/>
          <p:cNvSpPr txBox="1">
            <a:spLocks noChangeArrowheads="1"/>
          </p:cNvSpPr>
          <p:nvPr/>
        </p:nvSpPr>
        <p:spPr bwMode="auto">
          <a:xfrm>
            <a:off x="5154783" y="2401400"/>
            <a:ext cx="2548329" cy="1844657"/>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The best thing about this strategy is that by saying nothing, you never have to take back harsh words or criticisms said in anger</a:t>
            </a:r>
            <a:r>
              <a:rPr lang="en-US" sz="1600" dirty="0">
                <a:latin typeface="Arial" charset="0"/>
                <a:ea typeface="ＭＳ Ｐゴシック" pitchFamily="34" charset="-128"/>
                <a:cs typeface="+mn-cs"/>
              </a:rPr>
              <a:t>.</a:t>
            </a:r>
          </a:p>
        </p:txBody>
      </p:sp>
      <p:sp>
        <p:nvSpPr>
          <p:cNvPr id="18" name="Rectangle 15"/>
          <p:cNvSpPr>
            <a:spLocks noChangeArrowheads="1"/>
          </p:cNvSpPr>
          <p:nvPr/>
        </p:nvSpPr>
        <p:spPr bwMode="auto">
          <a:xfrm>
            <a:off x="-250330" y="4111232"/>
            <a:ext cx="3537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spcAft>
                <a:spcPct val="25000"/>
              </a:spcAft>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Short and To The Point</a:t>
            </a:r>
          </a:p>
        </p:txBody>
      </p:sp>
      <p:sp>
        <p:nvSpPr>
          <p:cNvPr id="19" name="Text Box 14"/>
          <p:cNvSpPr txBox="1">
            <a:spLocks noChangeArrowheads="1"/>
          </p:cNvSpPr>
          <p:nvPr/>
        </p:nvSpPr>
        <p:spPr bwMode="auto">
          <a:xfrm>
            <a:off x="38478" y="4504461"/>
            <a:ext cx="2785911" cy="1513981"/>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Lecturing or offering long explanations only gives your teenager the upper hand to push your buttons and achieve victory. </a:t>
            </a:r>
          </a:p>
          <a:p>
            <a:pPr algn="ctr">
              <a:defRPr/>
            </a:pPr>
            <a:endParaRPr lang="en-US" sz="1600" b="1" dirty="0">
              <a:effectLst>
                <a:outerShdw blurRad="38100" dist="38100" dir="2700000" algn="tl">
                  <a:srgbClr val="000000"/>
                </a:outerShdw>
              </a:effectLst>
              <a:latin typeface="Arial" charset="0"/>
              <a:ea typeface="ＭＳ Ｐゴシック" pitchFamily="34" charset="-128"/>
              <a:cs typeface="+mn-cs"/>
            </a:endParaRPr>
          </a:p>
        </p:txBody>
      </p:sp>
      <p:sp>
        <p:nvSpPr>
          <p:cNvPr id="20" name="Rectangle 16"/>
          <p:cNvSpPr>
            <a:spLocks noChangeArrowheads="1"/>
          </p:cNvSpPr>
          <p:nvPr/>
        </p:nvSpPr>
        <p:spPr bwMode="auto">
          <a:xfrm>
            <a:off x="3205773" y="4097232"/>
            <a:ext cx="268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spcAft>
                <a:spcPct val="25000"/>
              </a:spcAft>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Using Reflectors</a:t>
            </a:r>
          </a:p>
        </p:txBody>
      </p:sp>
      <p:sp>
        <p:nvSpPr>
          <p:cNvPr id="21" name="Text Box 19"/>
          <p:cNvSpPr txBox="1">
            <a:spLocks noChangeArrowheads="1"/>
          </p:cNvSpPr>
          <p:nvPr/>
        </p:nvSpPr>
        <p:spPr bwMode="auto">
          <a:xfrm>
            <a:off x="3124200" y="4489475"/>
            <a:ext cx="2852373" cy="1871663"/>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“Reflectors” are words or phrases like "nevertheless," "regardless,“ or "that is the rule.” They help you redirect the conversation back to the issue at hand.</a:t>
            </a:r>
          </a:p>
          <a:p>
            <a:pPr algn="ctr">
              <a:defRPr/>
            </a:pPr>
            <a:endParaRPr lang="en-US" sz="1600" b="1" dirty="0">
              <a:effectLst>
                <a:outerShdw blurRad="38100" dist="38100" dir="2700000" algn="tl">
                  <a:srgbClr val="000000"/>
                </a:outerShdw>
              </a:effectLst>
              <a:latin typeface="Arial" charset="0"/>
              <a:ea typeface="ＭＳ Ｐゴシック" pitchFamily="34" charset="-128"/>
              <a:cs typeface="+mn-cs"/>
            </a:endParaRPr>
          </a:p>
        </p:txBody>
      </p:sp>
      <p:sp>
        <p:nvSpPr>
          <p:cNvPr id="22" name="Rectangle 17">
            <a:hlinkClick r:id="" action="ppaction://noaction"/>
          </p:cNvPr>
          <p:cNvSpPr>
            <a:spLocks noChangeArrowheads="1"/>
          </p:cNvSpPr>
          <p:nvPr/>
        </p:nvSpPr>
        <p:spPr bwMode="auto">
          <a:xfrm>
            <a:off x="6142416" y="4081537"/>
            <a:ext cx="300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spcAft>
                <a:spcPct val="25000"/>
              </a:spcAft>
              <a:buClrTx/>
              <a:buSzTx/>
              <a:buFontTx/>
              <a:buNone/>
            </a:pPr>
            <a:r>
              <a:rPr kumimoji="0" lang="en-US" altLang="en-US" sz="2000" b="1" u="sng" dirty="0">
                <a:effectLst>
                  <a:outerShdw blurRad="38100" dist="38100" dir="2700000" algn="tl">
                    <a:srgbClr val="000000">
                      <a:alpha val="43137"/>
                    </a:srgbClr>
                  </a:outerShdw>
                </a:effectLst>
                <a:latin typeface="Arial" charset="0"/>
                <a:ea typeface="ＭＳ Ｐゴシック" pitchFamily="34" charset="-128"/>
              </a:rPr>
              <a:t>Create Secret Signs</a:t>
            </a:r>
            <a:endParaRPr kumimoji="0" lang="en-US" altLang="en-US" sz="1200" u="sng" dirty="0">
              <a:effectLst>
                <a:outerShdw blurRad="38100" dist="38100" dir="2700000" algn="tl">
                  <a:srgbClr val="000000">
                    <a:alpha val="43137"/>
                  </a:srgbClr>
                </a:outerShdw>
              </a:effectLst>
              <a:latin typeface="Arial" charset="0"/>
              <a:ea typeface="ＭＳ Ｐゴシック" pitchFamily="34" charset="-128"/>
            </a:endParaRPr>
          </a:p>
        </p:txBody>
      </p:sp>
      <p:sp>
        <p:nvSpPr>
          <p:cNvPr id="23" name="Text Box 20"/>
          <p:cNvSpPr txBox="1">
            <a:spLocks noChangeArrowheads="1"/>
          </p:cNvSpPr>
          <p:nvPr/>
        </p:nvSpPr>
        <p:spPr bwMode="auto">
          <a:xfrm>
            <a:off x="6142417" y="4471701"/>
            <a:ext cx="2966328" cy="2151063"/>
          </a:xfrm>
          <a:prstGeom prst="rect">
            <a:avLst/>
          </a:prstGeom>
          <a:noFill/>
          <a:ln w="9525">
            <a:noFill/>
            <a:miter lim="800000"/>
            <a:headEnd/>
            <a:tailEnd/>
          </a:ln>
          <a:effectLst/>
        </p:spPr>
        <p:txBody>
          <a:bodyPr/>
          <a:lstStyle/>
          <a:p>
            <a:pPr algn="ctr">
              <a:defRPr/>
            </a:pPr>
            <a:r>
              <a:rPr lang="en-US" sz="1600" b="1" dirty="0">
                <a:latin typeface="Arial" charset="0"/>
                <a:ea typeface="ＭＳ Ｐゴシック" pitchFamily="34" charset="-128"/>
                <a:cs typeface="+mn-cs"/>
              </a:rPr>
              <a:t>Together, you can develop a set of secret signs or "Morse Codes" to quietly signal one another that your teen is skillfully pushing your buttons or that it is time to exit and wait.</a:t>
            </a:r>
          </a:p>
        </p:txBody>
      </p:sp>
      <p:sp>
        <p:nvSpPr>
          <p:cNvPr id="24" name="TextBox 23"/>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16</a:t>
            </a:r>
          </a:p>
        </p:txBody>
      </p:sp>
      <p:grpSp>
        <p:nvGrpSpPr>
          <p:cNvPr id="25" name="Group 24">
            <a:extLst>
              <a:ext uri="{FF2B5EF4-FFF2-40B4-BE49-F238E27FC236}">
                <a16:creationId xmlns:a16="http://schemas.microsoft.com/office/drawing/2014/main" id="{AAF4F1CD-2E5B-43A4-8147-6AE335738CAC}"/>
              </a:ext>
            </a:extLst>
          </p:cNvPr>
          <p:cNvGrpSpPr/>
          <p:nvPr/>
        </p:nvGrpSpPr>
        <p:grpSpPr>
          <a:xfrm>
            <a:off x="443173" y="166947"/>
            <a:ext cx="8257654" cy="1329819"/>
            <a:chOff x="0" y="0"/>
            <a:chExt cx="7397945" cy="1080135"/>
          </a:xfrm>
        </p:grpSpPr>
        <p:sp>
          <p:nvSpPr>
            <p:cNvPr id="26" name="Text Box 2">
              <a:extLst>
                <a:ext uri="{FF2B5EF4-FFF2-40B4-BE49-F238E27FC236}">
                  <a16:creationId xmlns:a16="http://schemas.microsoft.com/office/drawing/2014/main" id="{5349DF95-4F8E-4ED2-8064-E59ECAA77B2D}"/>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BC609166-E95B-4632-9E3D-273C9B4012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55173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9" name="Content Placeholder 1"/>
          <p:cNvSpPr>
            <a:spLocks noGrp="1"/>
          </p:cNvSpPr>
          <p:nvPr>
            <p:ph idx="1"/>
          </p:nvPr>
        </p:nvSpPr>
        <p:spPr>
          <a:xfrm>
            <a:off x="785761" y="1663174"/>
            <a:ext cx="8229600" cy="4525963"/>
          </a:xfrm>
        </p:spPr>
        <p:txBody>
          <a:bodyPr/>
          <a:lstStyle/>
          <a:p>
            <a:pPr algn="ctr">
              <a:spcBef>
                <a:spcPct val="0"/>
              </a:spcBef>
              <a:buNone/>
            </a:pPr>
            <a:r>
              <a:rPr lang="en-US" altLang="en-US" sz="4000" b="1" dirty="0">
                <a:solidFill>
                  <a:srgbClr val="FF0000"/>
                </a:solidFill>
                <a:latin typeface="Stencil" panose="040409050D0802020404" pitchFamily="82" charset="0"/>
              </a:rPr>
              <a:t>ULTIMATE SECRET WEAPON </a:t>
            </a:r>
            <a:endParaRPr lang="en-US" altLang="en-US" sz="1050" b="1" dirty="0"/>
          </a:p>
          <a:p>
            <a:pPr algn="ctr">
              <a:buNone/>
            </a:pPr>
            <a:r>
              <a:rPr lang="en-US" altLang="en-US" sz="5400" b="1" dirty="0">
                <a:latin typeface="Segoe UI Black" panose="020B0A02040204020203" pitchFamily="34" charset="0"/>
                <a:ea typeface="Segoe UI Black" panose="020B0A02040204020203" pitchFamily="34" charset="0"/>
                <a:cs typeface="Segoe UI Black" panose="020B0A02040204020203" pitchFamily="34" charset="0"/>
              </a:rPr>
              <a:t>BUTTON BUSTER  </a:t>
            </a:r>
          </a:p>
          <a:p>
            <a:pPr algn="ctr">
              <a:buNone/>
            </a:pPr>
            <a:r>
              <a:rPr lang="en-US" altLang="en-US" sz="5400" b="1" dirty="0">
                <a:latin typeface="Segoe UI Black" panose="020B0A02040204020203" pitchFamily="34" charset="0"/>
                <a:ea typeface="Segoe UI Black" panose="020B0A02040204020203" pitchFamily="34" charset="0"/>
                <a:cs typeface="Segoe UI Black" panose="020B0A02040204020203" pitchFamily="34" charset="0"/>
              </a:rPr>
              <a:t>BEING        PREDICTABLE!!</a:t>
            </a:r>
          </a:p>
          <a:p>
            <a:pPr marL="0" indent="0">
              <a:buNone/>
            </a:pPr>
            <a:endParaRPr lang="en-US" dirty="0"/>
          </a:p>
        </p:txBody>
      </p:sp>
      <p:pic>
        <p:nvPicPr>
          <p:cNvPr id="11" name="Picture 7" descr="C:\Users\Jenny Black PLL\AppData\Local\Microsoft\Windows\INetCache\IE\GM8GNI4J\Bug-Eyed-Tounge--Arvin61r58[1].pn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206240" y="5101745"/>
            <a:ext cx="996674" cy="1221664"/>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77694" y="4155828"/>
            <a:ext cx="1295547" cy="1107996"/>
          </a:xfrm>
          <a:prstGeom prst="rect">
            <a:avLst/>
          </a:prstGeom>
          <a:noFill/>
        </p:spPr>
        <p:txBody>
          <a:bodyPr vert="horz"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6600" b="1" dirty="0">
                <a:ln w="11430"/>
                <a:solidFill>
                  <a:srgbClr val="FF0000"/>
                </a:solidFill>
                <a:effectLst>
                  <a:outerShdw blurRad="38100" dist="38100" dir="2700000" algn="tl">
                    <a:srgbClr val="000000">
                      <a:alpha val="43137"/>
                    </a:srgbClr>
                  </a:outerShdw>
                </a:effectLst>
              </a:rPr>
              <a:t>UN</a:t>
            </a:r>
          </a:p>
        </p:txBody>
      </p:sp>
      <p:sp>
        <p:nvSpPr>
          <p:cNvPr id="12" name="TextBox 11"/>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17</a:t>
            </a:r>
          </a:p>
        </p:txBody>
      </p:sp>
      <p:grpSp>
        <p:nvGrpSpPr>
          <p:cNvPr id="13" name="Group 12">
            <a:extLst>
              <a:ext uri="{FF2B5EF4-FFF2-40B4-BE49-F238E27FC236}">
                <a16:creationId xmlns:a16="http://schemas.microsoft.com/office/drawing/2014/main" id="{F80E2B60-D04B-44FA-A531-DF7DA262F4B7}"/>
              </a:ext>
            </a:extLst>
          </p:cNvPr>
          <p:cNvGrpSpPr/>
          <p:nvPr/>
        </p:nvGrpSpPr>
        <p:grpSpPr>
          <a:xfrm>
            <a:off x="443173" y="166947"/>
            <a:ext cx="8257654" cy="1329819"/>
            <a:chOff x="0" y="0"/>
            <a:chExt cx="7397945" cy="1080135"/>
          </a:xfrm>
        </p:grpSpPr>
        <p:sp>
          <p:nvSpPr>
            <p:cNvPr id="15" name="Text Box 2">
              <a:extLst>
                <a:ext uri="{FF2B5EF4-FFF2-40B4-BE49-F238E27FC236}">
                  <a16:creationId xmlns:a16="http://schemas.microsoft.com/office/drawing/2014/main" id="{8A2D8743-4DD1-4E1E-87B8-A1E689A5ECC4}"/>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C57E19F7-9909-4DDC-A702-5A3A5F0768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807961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7" name="TextBox 6">
            <a:extLst>
              <a:ext uri="{FF2B5EF4-FFF2-40B4-BE49-F238E27FC236}">
                <a16:creationId xmlns:a16="http://schemas.microsoft.com/office/drawing/2014/main" id="{CF81FD83-B3D4-4702-A0B9-A60C941099E7}"/>
              </a:ext>
            </a:extLst>
          </p:cNvPr>
          <p:cNvSpPr txBox="1"/>
          <p:nvPr/>
        </p:nvSpPr>
        <p:spPr>
          <a:xfrm>
            <a:off x="2748395" y="4255176"/>
            <a:ext cx="3647209" cy="1015663"/>
          </a:xfrm>
          <a:prstGeom prst="rect">
            <a:avLst/>
          </a:prstGeom>
          <a:noFill/>
        </p:spPr>
        <p:txBody>
          <a:bodyPr wrap="square" rtlCol="0">
            <a:spAutoFit/>
          </a:bodyPr>
          <a:lstStyle/>
          <a:p>
            <a:pPr algn="ctr"/>
            <a:r>
              <a:rPr lang="en-US" sz="6000" dirty="0">
                <a:solidFill>
                  <a:srgbClr val="005A78"/>
                </a:solidFill>
                <a:effectLst>
                  <a:outerShdw blurRad="38100" dist="38100" dir="2700000" algn="tl">
                    <a:srgbClr val="000000">
                      <a:alpha val="43137"/>
                    </a:srgbClr>
                  </a:outerShdw>
                </a:effectLst>
                <a:latin typeface="Arial Black" panose="020B0A04020102020204" pitchFamily="34" charset="0"/>
              </a:rPr>
              <a:t>Group 3</a:t>
            </a:r>
          </a:p>
        </p:txBody>
      </p:sp>
      <p:pic>
        <p:nvPicPr>
          <p:cNvPr id="8" name="Picture 7" descr="A picture containing drawing&#10;&#10;Description automatically generated">
            <a:extLst>
              <a:ext uri="{FF2B5EF4-FFF2-40B4-BE49-F238E27FC236}">
                <a16:creationId xmlns:a16="http://schemas.microsoft.com/office/drawing/2014/main" id="{8A286207-6A2D-4B01-9A0B-C514387A13AA}"/>
              </a:ext>
            </a:extLst>
          </p:cNvPr>
          <p:cNvPicPr>
            <a:picLocks noChangeAspect="1"/>
          </p:cNvPicPr>
          <p:nvPr/>
        </p:nvPicPr>
        <p:blipFill>
          <a:blip r:embed="rId2"/>
          <a:stretch>
            <a:fillRect/>
          </a:stretch>
        </p:blipFill>
        <p:spPr>
          <a:xfrm>
            <a:off x="2106066" y="905691"/>
            <a:ext cx="5088622" cy="3160065"/>
          </a:xfrm>
          <a:prstGeom prst="rect">
            <a:avLst/>
          </a:prstGeom>
        </p:spPr>
      </p:pic>
    </p:spTree>
    <p:extLst>
      <p:ext uri="{BB962C8B-B14F-4D97-AF65-F5344CB8AC3E}">
        <p14:creationId xmlns:p14="http://schemas.microsoft.com/office/powerpoint/2010/main" val="166200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12" name="Content Placeholder 3"/>
          <p:cNvSpPr txBox="1">
            <a:spLocks noGrp="1"/>
          </p:cNvSpPr>
          <p:nvPr>
            <p:ph idx="1"/>
          </p:nvPr>
        </p:nvSpPr>
        <p:spPr>
          <a:xfrm>
            <a:off x="592283" y="1845204"/>
            <a:ext cx="6264886" cy="4407360"/>
          </a:xfrm>
          <a:prstGeom prst="rect">
            <a:avLst/>
          </a:prstGeom>
          <a:solidFill>
            <a:schemeClr val="bg1">
              <a:lumMod val="95000"/>
            </a:schemeClr>
          </a:solidFill>
          <a:ln w="28575">
            <a:solidFill>
              <a:schemeClr val="tx1">
                <a:lumMod val="75000"/>
                <a:lumOff val="25000"/>
              </a:schemeClr>
            </a:solidFill>
          </a:ln>
          <a:effectLst>
            <a:outerShdw blurRad="50800" dist="38100" dir="8100000" algn="tr" rotWithShape="0">
              <a:prstClr val="black">
                <a:alpha val="40000"/>
              </a:prstClr>
            </a:outerShdw>
          </a:effectLst>
        </p:spPr>
        <p:txBody>
          <a:bodyPr wrap="square">
            <a:spAutoFit/>
          </a:bodyPr>
          <a:lstStyle/>
          <a:p>
            <a:pPr marL="0" indent="0" algn="ctr">
              <a:buNone/>
              <a:defRPr/>
            </a:pPr>
            <a:r>
              <a:rPr lang="en-US" sz="1200" b="1" dirty="0">
                <a:latin typeface="Arial" panose="020B0604020202020204" pitchFamily="34" charset="0"/>
                <a:cs typeface="Arial" panose="020B0604020202020204" pitchFamily="34" charset="0"/>
              </a:rPr>
              <a:t>Trisha’s and Dad’s Contract</a:t>
            </a:r>
            <a:endParaRPr lang="en-US" sz="1200" dirty="0">
              <a:latin typeface="Arial" panose="020B0604020202020204" pitchFamily="34" charset="0"/>
              <a:cs typeface="Arial" panose="020B0604020202020204" pitchFamily="34" charset="0"/>
            </a:endParaRPr>
          </a:p>
          <a:p>
            <a:pPr marL="0" indent="0">
              <a:buNone/>
              <a:defRPr/>
            </a:pPr>
            <a:r>
              <a:rPr lang="en-US" sz="1100" b="1" dirty="0">
                <a:cs typeface="Arial" panose="020B0604020202020204" pitchFamily="34" charset="0"/>
              </a:rPr>
              <a:t>Trisha’s behavior will be considered disrespectful if she does any of the following:</a:t>
            </a:r>
            <a:endParaRPr lang="en-US" sz="1100" dirty="0">
              <a:cs typeface="Arial" panose="020B0604020202020204" pitchFamily="34" charset="0"/>
            </a:endParaRPr>
          </a:p>
          <a:p>
            <a:pPr marL="342900" indent="-342900">
              <a:buFontTx/>
              <a:buAutoNum type="arabicParenBoth"/>
              <a:defRPr/>
            </a:pPr>
            <a:r>
              <a:rPr lang="en-US" sz="1100" dirty="0">
                <a:cs typeface="Arial" panose="020B0604020202020204" pitchFamily="34" charset="0"/>
              </a:rPr>
              <a:t>Swears or uses 		(2) Refuses to go to her</a:t>
            </a:r>
          </a:p>
          <a:p>
            <a:pPr marL="0" indent="0">
              <a:buNone/>
              <a:defRPr/>
            </a:pPr>
            <a:r>
              <a:rPr lang="en-US" sz="1100" dirty="0">
                <a:cs typeface="Arial" panose="020B0604020202020204" pitchFamily="34" charset="0"/>
              </a:rPr>
              <a:t>         obscene gestures like            room to cool down</a:t>
            </a:r>
          </a:p>
          <a:p>
            <a:pPr marL="0" indent="0">
              <a:buNone/>
              <a:defRPr/>
            </a:pPr>
            <a:r>
              <a:rPr lang="en-US" sz="1100" dirty="0">
                <a:cs typeface="Arial" panose="020B0604020202020204" pitchFamily="34" charset="0"/>
              </a:rPr>
              <a:t>          giving the finger.                    on her own or after</a:t>
            </a:r>
          </a:p>
          <a:p>
            <a:pPr marL="0" indent="0">
              <a:buNone/>
              <a:defRPr/>
            </a:pPr>
            <a:r>
              <a:rPr lang="en-US" sz="1100" dirty="0">
                <a:cs typeface="Arial" panose="020B0604020202020204" pitchFamily="34" charset="0"/>
              </a:rPr>
              <a:t>                                                           one warning from </a:t>
            </a:r>
          </a:p>
          <a:p>
            <a:pPr marL="0" indent="0">
              <a:buNone/>
              <a:defRPr/>
            </a:pPr>
            <a:r>
              <a:rPr lang="en-US" sz="1100" dirty="0">
                <a:cs typeface="Arial" panose="020B0604020202020204" pitchFamily="34" charset="0"/>
              </a:rPr>
              <a:t>                                                           either parent.</a:t>
            </a:r>
          </a:p>
          <a:p>
            <a:pPr marL="0" indent="0">
              <a:buNone/>
              <a:defRPr/>
            </a:pPr>
            <a:r>
              <a:rPr lang="en-US" sz="1100" b="1" u="sng" dirty="0">
                <a:cs typeface="Arial" panose="020B0604020202020204" pitchFamily="34" charset="0"/>
              </a:rPr>
              <a:t>Reward</a:t>
            </a:r>
          </a:p>
          <a:p>
            <a:pPr marL="0" indent="0">
              <a:buNone/>
              <a:defRPr/>
            </a:pPr>
            <a:r>
              <a:rPr lang="en-US" sz="1100" dirty="0">
                <a:cs typeface="Arial" panose="020B0604020202020204" pitchFamily="34" charset="0"/>
              </a:rPr>
              <a:t>If Trisha goes 7 straight days with no disrespect, she will get a coupon for two extra hours of phone time to be used anytime she is not grounded.</a:t>
            </a:r>
          </a:p>
          <a:p>
            <a:pPr marL="0" indent="0">
              <a:buNone/>
              <a:defRPr/>
            </a:pPr>
            <a:endParaRPr lang="en-US" sz="1100" dirty="0">
              <a:cs typeface="Arial" panose="020B0604020202020204" pitchFamily="34" charset="0"/>
            </a:endParaRPr>
          </a:p>
          <a:p>
            <a:pPr marL="0" indent="0">
              <a:buNone/>
              <a:defRPr/>
            </a:pPr>
            <a:r>
              <a:rPr lang="en-US" sz="1100" b="1" u="sng" dirty="0">
                <a:cs typeface="Arial" panose="020B0604020202020204" pitchFamily="34" charset="0"/>
              </a:rPr>
              <a:t>Consequence</a:t>
            </a:r>
          </a:p>
          <a:p>
            <a:pPr marL="0" indent="0">
              <a:buNone/>
              <a:defRPr/>
            </a:pPr>
            <a:r>
              <a:rPr lang="en-US" sz="1100" dirty="0">
                <a:cs typeface="Arial" panose="020B0604020202020204" pitchFamily="34" charset="0"/>
              </a:rPr>
              <a:t>If either #1 or #2 occurs, Trisha will be grounded both Friday and Saturday nights.  If she is disrespectful again that same week, then she will be grounded the next weekend, and so on.</a:t>
            </a:r>
          </a:p>
          <a:p>
            <a:pPr marL="0" indent="0">
              <a:buNone/>
              <a:defRPr/>
            </a:pPr>
            <a:endParaRPr lang="en-US" sz="1100" dirty="0">
              <a:cs typeface="Arial" panose="020B0604020202020204" pitchFamily="34" charset="0"/>
            </a:endParaRPr>
          </a:p>
          <a:p>
            <a:pPr marL="0" indent="0">
              <a:buNone/>
              <a:defRPr/>
            </a:pPr>
            <a:r>
              <a:rPr lang="en-US" sz="1100" b="1" u="sng" dirty="0">
                <a:cs typeface="Arial" panose="020B0604020202020204" pitchFamily="34" charset="0"/>
              </a:rPr>
              <a:t>Dad’s Role</a:t>
            </a:r>
          </a:p>
          <a:p>
            <a:pPr marL="0" indent="0">
              <a:buNone/>
              <a:defRPr/>
            </a:pPr>
            <a:r>
              <a:rPr lang="en-US" sz="1100" dirty="0">
                <a:cs typeface="Arial" panose="020B0604020202020204" pitchFamily="34" charset="0"/>
              </a:rPr>
              <a:t>Dad will ask Trisha at least one time a day (with the TV off) how her day was.  He will also listen and not interrupt Trisha until she finishes her sentence.</a:t>
            </a:r>
          </a:p>
          <a:p>
            <a:pPr>
              <a:defRPr/>
            </a:pPr>
            <a:endParaRPr lang="en-US" sz="1100" dirty="0">
              <a:cs typeface="Arial" panose="020B0604020202020204" pitchFamily="34" charset="0"/>
            </a:endParaRPr>
          </a:p>
          <a:p>
            <a:pPr marL="0" indent="0">
              <a:buNone/>
              <a:defRPr/>
            </a:pPr>
            <a:r>
              <a:rPr lang="en-US" sz="1100" dirty="0">
                <a:cs typeface="Arial" panose="020B0604020202020204" pitchFamily="34" charset="0"/>
              </a:rPr>
              <a:t>If Dad interrupts or forgets to talk to Trisha, she has the option of giving Dad at least three good squirts of water anywhere but the face.         _________________        _______________</a:t>
            </a:r>
          </a:p>
          <a:p>
            <a:pPr marL="0" indent="0">
              <a:buNone/>
              <a:defRPr/>
            </a:pPr>
            <a:r>
              <a:rPr lang="en-US" sz="1100" dirty="0">
                <a:cs typeface="Arial" panose="020B0604020202020204" pitchFamily="34" charset="0"/>
              </a:rPr>
              <a:t>                                                                 Trisha’s Signature             Dad’s Signature</a:t>
            </a:r>
          </a:p>
        </p:txBody>
      </p:sp>
      <p:pic>
        <p:nvPicPr>
          <p:cNvPr id="15" name="Picture 5" descr="C:\Users\Jenny Black PLL\AppData\Local\Microsoft\Windows\INetCache\IE\DFLHCUV4\award-ribbon-remix[1].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644802" y="1923261"/>
            <a:ext cx="975440" cy="13787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19</a:t>
            </a:r>
          </a:p>
        </p:txBody>
      </p:sp>
      <p:grpSp>
        <p:nvGrpSpPr>
          <p:cNvPr id="11" name="Group 10">
            <a:extLst>
              <a:ext uri="{FF2B5EF4-FFF2-40B4-BE49-F238E27FC236}">
                <a16:creationId xmlns:a16="http://schemas.microsoft.com/office/drawing/2014/main" id="{6246FD2A-DB91-4BAA-B140-C4465184D6E7}"/>
              </a:ext>
            </a:extLst>
          </p:cNvPr>
          <p:cNvGrpSpPr/>
          <p:nvPr/>
        </p:nvGrpSpPr>
        <p:grpSpPr>
          <a:xfrm>
            <a:off x="443173" y="166947"/>
            <a:ext cx="8257654" cy="1329819"/>
            <a:chOff x="0" y="0"/>
            <a:chExt cx="7397945" cy="1080135"/>
          </a:xfrm>
        </p:grpSpPr>
        <p:sp>
          <p:nvSpPr>
            <p:cNvPr id="14" name="Text Box 2">
              <a:extLst>
                <a:ext uri="{FF2B5EF4-FFF2-40B4-BE49-F238E27FC236}">
                  <a16:creationId xmlns:a16="http://schemas.microsoft.com/office/drawing/2014/main" id="{BF30F2C2-A32D-48C0-8CF7-801AFC0A2BF7}"/>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THREE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8DBBC0FF-9586-49C0-B95A-C1F8D5A14DB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
        <p:nvSpPr>
          <p:cNvPr id="13" name="Rectangle 2"/>
          <p:cNvSpPr txBox="1">
            <a:spLocks noChangeArrowheads="1"/>
          </p:cNvSpPr>
          <p:nvPr/>
        </p:nvSpPr>
        <p:spPr>
          <a:xfrm>
            <a:off x="6982691" y="363682"/>
            <a:ext cx="1902751" cy="2686293"/>
          </a:xfrm>
          <a:prstGeom prst="rect">
            <a:avLst/>
          </a:prstGeom>
          <a:solidFill>
            <a:schemeClr val="bg2"/>
          </a:solidFill>
          <a:ln w="57150">
            <a:solidFill>
              <a:schemeClr val="accent1"/>
            </a:solidFill>
          </a:ln>
          <a:effectLst>
            <a:glow rad="63500">
              <a:srgbClr val="005A78">
                <a:alpha val="40000"/>
              </a:srgbClr>
            </a:glow>
          </a:effectLst>
        </p:spPr>
        <p:txBody>
          <a:bodyPr vert="horz" lIns="91440" tIns="45720" rIns="91440" bIns="45720" rtlCol="0" anchor="ctr">
            <a:normAutofit fontScale="92500"/>
          </a:bodyPr>
          <a:lstStyle>
            <a:lvl1pPr algn="l" defTabSz="457200" rtl="0" eaLnBrk="1" latinLnBrk="0" hangingPunct="1">
              <a:spcBef>
                <a:spcPct val="0"/>
              </a:spcBef>
              <a:buNone/>
              <a:defRPr sz="2400" kern="1200" baseline="0">
                <a:solidFill>
                  <a:schemeClr val="bg1"/>
                </a:solidFill>
                <a:latin typeface="Arial Bold"/>
                <a:ea typeface="+mj-ea"/>
                <a:cs typeface="Arial Bold"/>
              </a:defRPr>
            </a:lvl1pPr>
          </a:lstStyle>
          <a:p>
            <a:pPr algn="ctr">
              <a:lnSpc>
                <a:spcPts val="4400"/>
              </a:lnSpc>
            </a:pPr>
            <a:r>
              <a:rPr lang="en-US" altLang="en-US" dirty="0">
                <a:solidFill>
                  <a:schemeClr val="tx2"/>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What a Well Written </a:t>
            </a:r>
            <a:br>
              <a:rPr lang="en-US" altLang="en-US" dirty="0">
                <a:solidFill>
                  <a:schemeClr val="tx2"/>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br>
            <a:r>
              <a:rPr lang="en-US" altLang="en-US" dirty="0">
                <a:solidFill>
                  <a:schemeClr val="tx2"/>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Contract Looks Like</a:t>
            </a:r>
          </a:p>
        </p:txBody>
      </p:sp>
    </p:spTree>
    <p:extLst>
      <p:ext uri="{BB962C8B-B14F-4D97-AF65-F5344CB8AC3E}">
        <p14:creationId xmlns:p14="http://schemas.microsoft.com/office/powerpoint/2010/main" val="176566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11" name="Text Placeholder 2"/>
          <p:cNvSpPr>
            <a:spLocks noGrp="1"/>
          </p:cNvSpPr>
          <p:nvPr>
            <p:ph idx="1"/>
          </p:nvPr>
        </p:nvSpPr>
        <p:spPr>
          <a:xfrm>
            <a:off x="228600" y="1469846"/>
            <a:ext cx="9038167" cy="4785180"/>
          </a:xfrm>
          <a:prstGeom prst="rect">
            <a:avLst/>
          </a:prstGeom>
        </p:spPr>
        <p:txBody>
          <a:bodyPr vert="horz" lIns="91440" tIns="45720" rIns="91440" bIns="45720" rtlCol="0">
            <a:normAutofit/>
          </a:bodyPr>
          <a:lstStyle/>
          <a:p>
            <a:pPr marL="0" lvl="0" indent="0" algn="ctr">
              <a:buNone/>
            </a:pPr>
            <a:r>
              <a:rPr lang="en-US" sz="3900" b="1" dirty="0">
                <a:effectLst>
                  <a:outerShdw blurRad="38100" dist="38100" dir="2700000" algn="tl">
                    <a:srgbClr val="000000">
                      <a:alpha val="43137"/>
                    </a:srgbClr>
                  </a:outerShdw>
                </a:effectLst>
              </a:rPr>
              <a:t>Top 6 Reasons </a:t>
            </a:r>
            <a:r>
              <a:rPr lang="en-US" sz="6000" b="1" dirty="0">
                <a:solidFill>
                  <a:srgbClr val="005A78"/>
                </a:solidFill>
                <a:effectLst>
                  <a:outerShdw blurRad="38100" dist="38100" dir="2700000" algn="tl">
                    <a:srgbClr val="000000">
                      <a:alpha val="43137"/>
                    </a:srgbClr>
                  </a:outerShdw>
                </a:effectLst>
                <a:latin typeface="Arial Black" panose="020B0A04020102020204" pitchFamily="34" charset="0"/>
                <a:cs typeface="Lucida Sans Unicode" panose="020B0602030504020204" pitchFamily="34" charset="0"/>
              </a:rPr>
              <a:t>Why</a:t>
            </a:r>
            <a:r>
              <a:rPr lang="en-US" sz="60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p>
          <a:p>
            <a:pPr marL="0" lvl="0" indent="0" algn="ctr">
              <a:buNone/>
            </a:pPr>
            <a:r>
              <a:rPr lang="en-US" sz="3900" b="1" dirty="0">
                <a:effectLst>
                  <a:outerShdw blurRad="38100" dist="38100" dir="2700000" algn="tl">
                    <a:srgbClr val="000000">
                      <a:alpha val="43137"/>
                    </a:srgbClr>
                  </a:outerShdw>
                </a:effectLst>
              </a:rPr>
              <a:t>Teens Misbehave</a:t>
            </a:r>
            <a:endParaRPr lang="en-US" sz="2800" b="1" dirty="0">
              <a:effectLst>
                <a:outerShdw blurRad="38100" dist="38100" dir="2700000" algn="tl">
                  <a:srgbClr val="000000">
                    <a:alpha val="43137"/>
                  </a:srgbClr>
                </a:outerShdw>
              </a:effectLst>
            </a:endParaRPr>
          </a:p>
          <a:p>
            <a:pPr marL="0" lvl="0" indent="0" algn="ctr">
              <a:buNone/>
            </a:pPr>
            <a:endParaRPr lang="en-US" altLang="en-US" sz="1100" b="1" dirty="0">
              <a:solidFill>
                <a:schemeClr val="accent6">
                  <a:lumMod val="75000"/>
                </a:schemeClr>
              </a:solidFill>
              <a:latin typeface="Arial" panose="020B0604020202020204" pitchFamily="34" charset="0"/>
            </a:endParaRPr>
          </a:p>
          <a:p>
            <a:pPr marL="0" indent="0">
              <a:buNone/>
            </a:pPr>
            <a:r>
              <a:rPr lang="en-US" altLang="en-US" sz="2800" b="1" dirty="0">
                <a:solidFill>
                  <a:schemeClr val="accent6">
                    <a:lumMod val="75000"/>
                  </a:schemeClr>
                </a:solidFill>
                <a:latin typeface="Arial" panose="020B0604020202020204" pitchFamily="34" charset="0"/>
              </a:rPr>
              <a:t>  </a:t>
            </a:r>
            <a:r>
              <a:rPr lang="en-US" altLang="en-US" sz="2400" b="1" dirty="0">
                <a:solidFill>
                  <a:srgbClr val="005A78"/>
                </a:solidFill>
                <a:latin typeface="Arial" panose="020B0604020202020204" pitchFamily="34" charset="0"/>
              </a:rPr>
              <a:t>Reason #1:</a:t>
            </a:r>
            <a:r>
              <a:rPr lang="en-US" altLang="en-US" sz="2400" dirty="0">
                <a:solidFill>
                  <a:srgbClr val="000000"/>
                </a:solidFill>
                <a:latin typeface="Arial" panose="020B0604020202020204" pitchFamily="34" charset="0"/>
              </a:rPr>
              <a:t> Button Pushing</a:t>
            </a:r>
          </a:p>
          <a:p>
            <a:pPr marL="0" indent="0">
              <a:buNone/>
            </a:pPr>
            <a:r>
              <a:rPr lang="en-US" altLang="en-US" sz="2400" b="1" dirty="0">
                <a:solidFill>
                  <a:schemeClr val="accent6">
                    <a:lumMod val="75000"/>
                  </a:schemeClr>
                </a:solidFill>
                <a:latin typeface="Arial" panose="020B0604020202020204" pitchFamily="34" charset="0"/>
              </a:rPr>
              <a:t>  </a:t>
            </a:r>
            <a:r>
              <a:rPr lang="en-US" altLang="en-US" sz="2400" b="1" dirty="0">
                <a:solidFill>
                  <a:srgbClr val="005A78"/>
                </a:solidFill>
                <a:latin typeface="Arial" panose="020B0604020202020204" pitchFamily="34" charset="0"/>
              </a:rPr>
              <a:t>Reason #2:</a:t>
            </a:r>
            <a:r>
              <a:rPr lang="en-US" altLang="en-US" sz="2400" b="1" dirty="0">
                <a:solidFill>
                  <a:schemeClr val="accent6">
                    <a:lumMod val="75000"/>
                  </a:schemeClr>
                </a:solidFill>
                <a:latin typeface="Arial" panose="020B0604020202020204" pitchFamily="34" charset="0"/>
              </a:rPr>
              <a:t> </a:t>
            </a:r>
            <a:r>
              <a:rPr lang="en-US" altLang="en-US" sz="2400" dirty="0">
                <a:solidFill>
                  <a:srgbClr val="000000"/>
                </a:solidFill>
                <a:latin typeface="Arial" panose="020B0604020202020204" pitchFamily="34" charset="0"/>
              </a:rPr>
              <a:t>Thinking Two Steps Ahead of the Parent</a:t>
            </a:r>
          </a:p>
          <a:p>
            <a:pPr marL="0" indent="0">
              <a:buNone/>
            </a:pPr>
            <a:r>
              <a:rPr lang="en-US" altLang="en-US" sz="2400" b="1" dirty="0">
                <a:solidFill>
                  <a:schemeClr val="accent6">
                    <a:lumMod val="75000"/>
                  </a:schemeClr>
                </a:solidFill>
                <a:latin typeface="Arial" panose="020B0604020202020204" pitchFamily="34" charset="0"/>
              </a:rPr>
              <a:t>  </a:t>
            </a:r>
            <a:r>
              <a:rPr lang="en-US" altLang="en-US" sz="2400" b="1" dirty="0">
                <a:solidFill>
                  <a:srgbClr val="005A78"/>
                </a:solidFill>
                <a:latin typeface="Arial" panose="020B0604020202020204" pitchFamily="34" charset="0"/>
              </a:rPr>
              <a:t>Reason #3:</a:t>
            </a:r>
            <a:r>
              <a:rPr lang="en-US" altLang="en-US" sz="2400" dirty="0">
                <a:solidFill>
                  <a:srgbClr val="000000"/>
                </a:solidFill>
                <a:latin typeface="Arial" panose="020B0604020202020204" pitchFamily="34" charset="0"/>
              </a:rPr>
              <a:t> Misuse of Outside Forces</a:t>
            </a:r>
          </a:p>
          <a:p>
            <a:pPr marL="0" indent="0">
              <a:buNone/>
            </a:pPr>
            <a:r>
              <a:rPr lang="en-US" altLang="en-US" sz="2400" b="1" dirty="0">
                <a:solidFill>
                  <a:schemeClr val="accent6">
                    <a:lumMod val="75000"/>
                  </a:schemeClr>
                </a:solidFill>
                <a:latin typeface="Arial" panose="020B0604020202020204" pitchFamily="34" charset="0"/>
              </a:rPr>
              <a:t>  </a:t>
            </a:r>
            <a:r>
              <a:rPr lang="en-US" altLang="en-US" sz="2400" b="1" dirty="0">
                <a:solidFill>
                  <a:srgbClr val="005A78"/>
                </a:solidFill>
                <a:latin typeface="Arial" panose="020B0604020202020204" pitchFamily="34" charset="0"/>
              </a:rPr>
              <a:t>Reason #4:</a:t>
            </a:r>
            <a:r>
              <a:rPr lang="en-US" altLang="en-US" sz="2400" dirty="0">
                <a:solidFill>
                  <a:srgbClr val="000000"/>
                </a:solidFill>
                <a:latin typeface="Arial" panose="020B0604020202020204" pitchFamily="34" charset="0"/>
              </a:rPr>
              <a:t> Teenagers are Drunk with Power</a:t>
            </a:r>
          </a:p>
          <a:p>
            <a:pPr marL="0" indent="0">
              <a:buNone/>
            </a:pPr>
            <a:r>
              <a:rPr lang="en-US" altLang="en-US" sz="2400" b="1" dirty="0">
                <a:solidFill>
                  <a:schemeClr val="accent6">
                    <a:lumMod val="75000"/>
                  </a:schemeClr>
                </a:solidFill>
                <a:latin typeface="Arial" panose="020B0604020202020204" pitchFamily="34" charset="0"/>
              </a:rPr>
              <a:t>  </a:t>
            </a:r>
            <a:r>
              <a:rPr lang="en-US" altLang="en-US" sz="2400" b="1" dirty="0">
                <a:solidFill>
                  <a:srgbClr val="005A78"/>
                </a:solidFill>
                <a:latin typeface="Arial" panose="020B0604020202020204" pitchFamily="34" charset="0"/>
              </a:rPr>
              <a:t>Reason #5:</a:t>
            </a:r>
            <a:r>
              <a:rPr lang="en-US" altLang="en-US" sz="2400" b="1" dirty="0">
                <a:solidFill>
                  <a:schemeClr val="accent6">
                    <a:lumMod val="75000"/>
                  </a:schemeClr>
                </a:solidFill>
                <a:latin typeface="Arial" panose="020B0604020202020204" pitchFamily="34" charset="0"/>
              </a:rPr>
              <a:t> </a:t>
            </a:r>
            <a:r>
              <a:rPr lang="en-US" altLang="en-US" sz="2400" dirty="0">
                <a:solidFill>
                  <a:srgbClr val="000000"/>
                </a:solidFill>
                <a:latin typeface="Arial" panose="020B0604020202020204" pitchFamily="34" charset="0"/>
              </a:rPr>
              <a:t>The Pleasure Principle</a:t>
            </a:r>
          </a:p>
          <a:p>
            <a:pPr marL="0" indent="0">
              <a:buNone/>
            </a:pPr>
            <a:r>
              <a:rPr lang="en-US" altLang="en-US" sz="2400" b="1" dirty="0">
                <a:solidFill>
                  <a:schemeClr val="accent6">
                    <a:lumMod val="75000"/>
                  </a:schemeClr>
                </a:solidFill>
                <a:latin typeface="Arial" panose="020B0604020202020204" pitchFamily="34" charset="0"/>
              </a:rPr>
              <a:t>  </a:t>
            </a:r>
            <a:r>
              <a:rPr lang="en-US" altLang="en-US" sz="2400" b="1" dirty="0">
                <a:solidFill>
                  <a:srgbClr val="005A78"/>
                </a:solidFill>
                <a:latin typeface="Arial" panose="020B0604020202020204" pitchFamily="34" charset="0"/>
              </a:rPr>
              <a:t>Reason #6:</a:t>
            </a:r>
            <a:r>
              <a:rPr lang="en-US" altLang="en-US" sz="2400" b="1" dirty="0">
                <a:solidFill>
                  <a:schemeClr val="accent6">
                    <a:lumMod val="75000"/>
                  </a:schemeClr>
                </a:solidFill>
                <a:latin typeface="Arial" panose="020B0604020202020204" pitchFamily="34" charset="0"/>
              </a:rPr>
              <a:t> </a:t>
            </a:r>
            <a:r>
              <a:rPr lang="en-US" altLang="en-US" sz="2400" dirty="0">
                <a:solidFill>
                  <a:srgbClr val="000000"/>
                </a:solidFill>
                <a:latin typeface="Arial" panose="020B0604020202020204" pitchFamily="34" charset="0"/>
              </a:rPr>
              <a:t>Peers: Your Teen’s Second Family</a:t>
            </a:r>
          </a:p>
          <a:p>
            <a:pPr marL="0" lvl="0" indent="0" algn="ctr">
              <a:buNone/>
            </a:pPr>
            <a:endParaRPr lang="en-US" sz="2800" b="1" dirty="0"/>
          </a:p>
        </p:txBody>
      </p:sp>
      <p:pic>
        <p:nvPicPr>
          <p:cNvPr id="12" name="Picture 64" descr="C:\Users\Jenny Black PLL\AppData\Local\Microsoft\Windows\INetCache\IE\8YPX68TO\question-mark[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83976" y="1266019"/>
            <a:ext cx="2382791" cy="25416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4471" y="6414247"/>
            <a:ext cx="268941" cy="307777"/>
          </a:xfrm>
          <a:prstGeom prst="rect">
            <a:avLst/>
          </a:prstGeom>
          <a:noFill/>
        </p:spPr>
        <p:txBody>
          <a:bodyPr wrap="square" rtlCol="0">
            <a:spAutoFit/>
          </a:bodyPr>
          <a:lstStyle/>
          <a:p>
            <a:r>
              <a:rPr lang="en-US" sz="1400" b="1" dirty="0">
                <a:solidFill>
                  <a:schemeClr val="bg1"/>
                </a:solidFill>
              </a:rPr>
              <a:t>2</a:t>
            </a:r>
          </a:p>
        </p:txBody>
      </p:sp>
      <p:grpSp>
        <p:nvGrpSpPr>
          <p:cNvPr id="9" name="Group 8">
            <a:extLst>
              <a:ext uri="{FF2B5EF4-FFF2-40B4-BE49-F238E27FC236}">
                <a16:creationId xmlns:a16="http://schemas.microsoft.com/office/drawing/2014/main" id="{E7A315E2-DCAC-4F42-A0F6-BEC2221E384D}"/>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5ED1F719-5ED7-4857-94C7-FCD486B3BBC5}"/>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1A371FBC-7DB0-46A2-AD8A-6CBD44C073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56846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Rectangle 2"/>
          <p:cNvSpPr>
            <a:spLocks noGrp="1" noChangeArrowheads="1"/>
          </p:cNvSpPr>
          <p:nvPr>
            <p:ph idx="1"/>
          </p:nvPr>
        </p:nvSpPr>
        <p:spPr>
          <a:xfrm>
            <a:off x="448456" y="1827164"/>
            <a:ext cx="8461948" cy="4525963"/>
          </a:xfrm>
        </p:spPr>
        <p:txBody>
          <a:bodyPr>
            <a:normAutofit fontScale="92500" lnSpcReduction="20000"/>
          </a:bodyPr>
          <a:lstStyle/>
          <a:p>
            <a:pPr marL="0" indent="0" algn="ctr" eaLnBrk="1" hangingPunct="1">
              <a:lnSpc>
                <a:spcPts val="4800"/>
              </a:lnSpc>
              <a:buNone/>
            </a:pPr>
            <a:r>
              <a:rPr lang="en-US" altLang="en-US" sz="4400" dirty="0">
                <a:solidFill>
                  <a:srgbClr val="005A78"/>
                </a:solidFill>
                <a:latin typeface="Arial Black" pitchFamily="34" charset="0"/>
              </a:rPr>
              <a:t>Top 5 </a:t>
            </a:r>
            <a:r>
              <a:rPr lang="en-US" altLang="en-US" sz="4400" dirty="0">
                <a:solidFill>
                  <a:srgbClr val="000000"/>
                </a:solidFill>
                <a:latin typeface="Arial Black" pitchFamily="34" charset="0"/>
              </a:rPr>
              <a:t>Reasons Why Your Current Contracts Fail</a:t>
            </a:r>
          </a:p>
          <a:p>
            <a:pPr marL="0" indent="0">
              <a:spcAft>
                <a:spcPct val="20000"/>
              </a:spcAft>
              <a:buNone/>
              <a:defRPr/>
            </a:pPr>
            <a:endParaRPr lang="en-US" altLang="en-US" sz="3000" b="1" dirty="0">
              <a:solidFill>
                <a:schemeClr val="tx2"/>
              </a:solidFill>
              <a:effectLst>
                <a:outerShdw blurRad="38100" dist="38100" dir="2700000" algn="tl">
                  <a:srgbClr val="FFFFFF"/>
                </a:outerShdw>
              </a:effectLst>
              <a:latin typeface="Arial" charset="0"/>
            </a:endParaRP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#1:  </a:t>
            </a:r>
            <a:r>
              <a:rPr lang="en-US" altLang="en-US" sz="3000" b="1" dirty="0">
                <a:solidFill>
                  <a:srgbClr val="000000"/>
                </a:solidFill>
                <a:effectLst>
                  <a:outerShdw blurRad="38100" dist="38100" dir="2700000" algn="tl">
                    <a:srgbClr val="FFFFFF"/>
                  </a:outerShdw>
                </a:effectLst>
                <a:latin typeface="Arial" charset="0"/>
              </a:rPr>
              <a:t>Teens Have “Literal Disease</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#2:  </a:t>
            </a:r>
            <a:r>
              <a:rPr lang="en-US" altLang="en-US" sz="3000" b="1" dirty="0">
                <a:solidFill>
                  <a:srgbClr val="000000"/>
                </a:solidFill>
                <a:effectLst>
                  <a:outerShdw blurRad="38100" dist="38100" dir="2700000" algn="tl">
                    <a:srgbClr val="FFFFFF"/>
                  </a:outerShdw>
                </a:effectLst>
                <a:latin typeface="Arial" charset="0"/>
              </a:rPr>
              <a:t>Rules Optional, Not Mandatory</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#3:  </a:t>
            </a:r>
            <a:r>
              <a:rPr lang="en-US" altLang="en-US" sz="3000" b="1" dirty="0">
                <a:solidFill>
                  <a:srgbClr val="000000"/>
                </a:solidFill>
                <a:effectLst>
                  <a:outerShdw blurRad="38100" dist="38100" dir="2700000" algn="tl">
                    <a:srgbClr val="FFFFFF"/>
                  </a:outerShdw>
                </a:effectLst>
                <a:latin typeface="Arial" charset="0"/>
              </a:rPr>
              <a:t>Too Many Rules At One Time</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#4:  </a:t>
            </a:r>
            <a:r>
              <a:rPr lang="en-US" altLang="en-US" sz="3000" b="1" dirty="0">
                <a:solidFill>
                  <a:srgbClr val="000000"/>
                </a:solidFill>
                <a:effectLst>
                  <a:outerShdw blurRad="38100" dist="38100" dir="2700000" algn="tl">
                    <a:srgbClr val="FFFFFF"/>
                  </a:outerShdw>
                </a:effectLst>
                <a:latin typeface="Arial" charset="0"/>
              </a:rPr>
              <a:t>Consequences Not  Predetermined</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#5:  </a:t>
            </a:r>
            <a:r>
              <a:rPr lang="en-US" altLang="en-US" sz="3000" b="1" dirty="0">
                <a:solidFill>
                  <a:srgbClr val="000000"/>
                </a:solidFill>
                <a:effectLst>
                  <a:outerShdw blurRad="38100" dist="38100" dir="2700000" algn="tl">
                    <a:srgbClr val="FFFFFF"/>
                  </a:outerShdw>
                </a:effectLst>
                <a:latin typeface="Arial" charset="0"/>
              </a:rPr>
              <a:t>Lack of Troubleshooting</a:t>
            </a:r>
          </a:p>
          <a:p>
            <a:pPr marL="0" indent="0" eaLnBrk="1" hangingPunct="1">
              <a:lnSpc>
                <a:spcPts val="4800"/>
              </a:lnSpc>
              <a:buNone/>
            </a:pPr>
            <a:endParaRPr lang="en-US" altLang="en-US" sz="4000" dirty="0"/>
          </a:p>
        </p:txBody>
      </p:sp>
      <p:sp>
        <p:nvSpPr>
          <p:cNvPr id="9" name="TextBox 8"/>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20</a:t>
            </a:r>
          </a:p>
        </p:txBody>
      </p:sp>
      <p:grpSp>
        <p:nvGrpSpPr>
          <p:cNvPr id="11" name="Group 10">
            <a:extLst>
              <a:ext uri="{FF2B5EF4-FFF2-40B4-BE49-F238E27FC236}">
                <a16:creationId xmlns:a16="http://schemas.microsoft.com/office/drawing/2014/main" id="{E2B3D065-3211-4967-A9B9-B01166F84DA0}"/>
              </a:ext>
            </a:extLst>
          </p:cNvPr>
          <p:cNvGrpSpPr/>
          <p:nvPr/>
        </p:nvGrpSpPr>
        <p:grpSpPr>
          <a:xfrm>
            <a:off x="443173" y="166947"/>
            <a:ext cx="8257654" cy="1329819"/>
            <a:chOff x="0" y="0"/>
            <a:chExt cx="7397945" cy="1080135"/>
          </a:xfrm>
        </p:grpSpPr>
        <p:sp>
          <p:nvSpPr>
            <p:cNvPr id="12" name="Text Box 2">
              <a:extLst>
                <a:ext uri="{FF2B5EF4-FFF2-40B4-BE49-F238E27FC236}">
                  <a16:creationId xmlns:a16="http://schemas.microsoft.com/office/drawing/2014/main" id="{533A42A4-8490-4876-B3EA-94E52D64129B}"/>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THREE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F40DEB6-B951-454A-A781-E6828A9625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936446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Rectangle 2"/>
          <p:cNvSpPr>
            <a:spLocks noGrp="1" noChangeArrowheads="1"/>
          </p:cNvSpPr>
          <p:nvPr>
            <p:ph idx="1"/>
          </p:nvPr>
        </p:nvSpPr>
        <p:spPr>
          <a:xfrm>
            <a:off x="457200" y="1845205"/>
            <a:ext cx="8229600" cy="4514032"/>
          </a:xfrm>
          <a:gradFill flip="none" rotWithShape="1">
            <a:gsLst>
              <a:gs pos="0">
                <a:srgbClr val="035A78">
                  <a:tint val="66000"/>
                  <a:satMod val="160000"/>
                </a:srgbClr>
              </a:gs>
              <a:gs pos="50000">
                <a:srgbClr val="035A78">
                  <a:tint val="44500"/>
                  <a:satMod val="160000"/>
                </a:srgbClr>
              </a:gs>
              <a:gs pos="100000">
                <a:srgbClr val="035A78">
                  <a:tint val="23500"/>
                  <a:satMod val="160000"/>
                </a:srgbClr>
              </a:gs>
            </a:gsLst>
            <a:lin ang="2700000" scaled="1"/>
            <a:tileRect/>
          </a:gradFill>
        </p:spPr>
        <p:txBody>
          <a:bodyPr>
            <a:noAutofit/>
          </a:bodyPr>
          <a:lstStyle/>
          <a:p>
            <a:pPr marL="0" indent="0" algn="l" eaLnBrk="1" hangingPunct="1">
              <a:lnSpc>
                <a:spcPts val="4400"/>
              </a:lnSpc>
              <a:buNone/>
            </a:pPr>
            <a:r>
              <a:rPr lang="en-US" altLang="en-US" sz="2800" dirty="0">
                <a:solidFill>
                  <a:srgbClr val="000000"/>
                </a:solidFill>
                <a:latin typeface="Arial Black" pitchFamily="34" charset="0"/>
              </a:rPr>
              <a:t>Regina’s curfew time will be 5pm on school nights (Sunday through Thursday) and 10pm on weekends                   (Friday &amp; Saturday). </a:t>
            </a:r>
          </a:p>
          <a:p>
            <a:pPr marL="0" indent="0" algn="l" eaLnBrk="1" hangingPunct="1">
              <a:lnSpc>
                <a:spcPts val="4400"/>
              </a:lnSpc>
              <a:buNone/>
            </a:pPr>
            <a:r>
              <a:rPr lang="en-US" altLang="en-US" sz="2800" dirty="0">
                <a:solidFill>
                  <a:srgbClr val="000000"/>
                </a:solidFill>
                <a:latin typeface="Arial Black" pitchFamily="34" charset="0"/>
              </a:rPr>
              <a:t>If Regina returns home                         past her curfew hour,                             she will be considered                        late. </a:t>
            </a:r>
          </a:p>
          <a:p>
            <a:pPr marL="0" indent="0" algn="l" eaLnBrk="1" hangingPunct="1">
              <a:lnSpc>
                <a:spcPts val="4400"/>
              </a:lnSpc>
              <a:buNone/>
            </a:pPr>
            <a:r>
              <a:rPr lang="en-US" altLang="en-US" sz="2800" dirty="0">
                <a:solidFill>
                  <a:srgbClr val="000000"/>
                </a:solidFill>
                <a:latin typeface="Arial Black" pitchFamily="34" charset="0"/>
              </a:rPr>
              <a:t> </a:t>
            </a:r>
          </a:p>
        </p:txBody>
      </p:sp>
      <p:pic>
        <p:nvPicPr>
          <p:cNvPr id="9" name="Picture 4" descr="C:\Users\Jenny Black PLL\AppData\Local\Microsoft\Windows\INetCache\IE\399NBUXZ\10oclock[1].png"/>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5278582" y="3139961"/>
            <a:ext cx="3252695" cy="296191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21</a:t>
            </a:r>
          </a:p>
        </p:txBody>
      </p:sp>
      <p:grpSp>
        <p:nvGrpSpPr>
          <p:cNvPr id="12" name="Group 11">
            <a:extLst>
              <a:ext uri="{FF2B5EF4-FFF2-40B4-BE49-F238E27FC236}">
                <a16:creationId xmlns:a16="http://schemas.microsoft.com/office/drawing/2014/main" id="{42CC2388-1BAE-4838-8AB6-358274930972}"/>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A2D6A0FF-1382-4D2D-9BD7-809672BCF49D}"/>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THREE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A5B41F93-4242-49CB-B4C7-275FC98202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64151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Title 1"/>
          <p:cNvSpPr>
            <a:spLocks/>
          </p:cNvSpPr>
          <p:nvPr/>
        </p:nvSpPr>
        <p:spPr bwMode="auto">
          <a:xfrm>
            <a:off x="566118" y="1696434"/>
            <a:ext cx="7818970" cy="715963"/>
          </a:xfrm>
          <a:prstGeom prst="rect">
            <a:avLst/>
          </a:prstGeom>
          <a:noFill/>
          <a:ln w="9525">
            <a:noFill/>
            <a:miter lim="800000"/>
            <a:headEnd/>
            <a:tailEnd/>
          </a:ln>
          <a:effectLst/>
        </p:spPr>
        <p:txBody>
          <a:bodyPr lIns="91436" tIns="45718" rIns="91436" bIns="45718" anchor="ctr"/>
          <a:lstStyle/>
          <a:p>
            <a:pPr algn="ctr" defTabSz="914400" fontAlgn="base">
              <a:spcBef>
                <a:spcPct val="0"/>
              </a:spcBef>
              <a:spcAft>
                <a:spcPct val="0"/>
              </a:spcAft>
              <a:defRPr/>
            </a:pPr>
            <a:r>
              <a:rPr kumimoji="1" lang="en-US" sz="3200" b="1" dirty="0">
                <a:solidFill>
                  <a:schemeClr val="tx1">
                    <a:lumMod val="85000"/>
                    <a:lumOff val="15000"/>
                  </a:schemeClr>
                </a:solidFill>
                <a:latin typeface="Arial Black" panose="020B0A04020102020204" pitchFamily="34" charset="0"/>
                <a:cs typeface="Arial" charset="0"/>
              </a:rPr>
              <a:t>Comparison of Regina’s  Contract</a:t>
            </a:r>
          </a:p>
        </p:txBody>
      </p:sp>
      <p:sp>
        <p:nvSpPr>
          <p:cNvPr id="9" name="TextBox 8"/>
          <p:cNvSpPr txBox="1"/>
          <p:nvPr/>
        </p:nvSpPr>
        <p:spPr>
          <a:xfrm>
            <a:off x="894584" y="2425229"/>
            <a:ext cx="3147936"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tx2"/>
            </a:solidFill>
          </a:ln>
          <a:effectLst>
            <a:outerShdw blurRad="44450" dist="27940" dir="5400000" algn="ctr">
              <a:srgbClr val="000000">
                <a:alpha val="32000"/>
              </a:srgbClr>
            </a:outerShdw>
          </a:effectLst>
        </p:spPr>
        <p:txBody>
          <a:bodyPr wrap="square" rtlCol="0">
            <a:spAutoFit/>
          </a:bodyPr>
          <a:lstStyle/>
          <a:p>
            <a:r>
              <a:rPr lang="en-US" altLang="en-US" sz="2800" b="1" u="sng" dirty="0">
                <a:latin typeface="Times New Roman" panose="02020603050405020304" pitchFamily="18" charset="0"/>
                <a:cs typeface="Times New Roman" panose="02020603050405020304" pitchFamily="18" charset="0"/>
              </a:rPr>
              <a:t>NOT</a:t>
            </a:r>
            <a:r>
              <a:rPr lang="en-US" altLang="en-US" sz="2800" b="1" dirty="0">
                <a:solidFill>
                  <a:schemeClr val="tx2"/>
                </a:solidFill>
                <a:latin typeface="Times New Roman" panose="02020603050405020304" pitchFamily="18" charset="0"/>
                <a:cs typeface="Times New Roman" panose="02020603050405020304" pitchFamily="18" charset="0"/>
              </a:rPr>
              <a:t> IRONCLAD</a:t>
            </a:r>
            <a:endParaRPr lang="en-US" sz="2800" b="1" dirty="0">
              <a:solidFill>
                <a:schemeClr val="tx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821835" y="2425229"/>
            <a:ext cx="2320979" cy="523220"/>
          </a:xfrm>
          <a:prstGeom prst="rect">
            <a:avLst/>
          </a:prstGeom>
          <a:solidFill>
            <a:srgbClr val="FFC000"/>
          </a:solidFill>
          <a:ln w="57150">
            <a:solidFill>
              <a:srgbClr val="FF0000"/>
            </a:solidFill>
          </a:ln>
          <a:effectLst>
            <a:outerShdw blurRad="44450" dist="27940" dir="5400000" algn="ctr">
              <a:srgbClr val="000000">
                <a:alpha val="32000"/>
              </a:srgbClr>
            </a:outerShdw>
          </a:effectLst>
        </p:spPr>
        <p:txBody>
          <a:bodyPr wrap="square" rtlCol="0">
            <a:spAutoFit/>
          </a:bodyPr>
          <a:lstStyle/>
          <a:p>
            <a:r>
              <a:rPr lang="en-US" altLang="en-US" sz="2800" b="1" dirty="0">
                <a:solidFill>
                  <a:schemeClr val="tx2"/>
                </a:solidFill>
                <a:latin typeface="Times New Roman" panose="02020603050405020304" pitchFamily="18" charset="0"/>
                <a:cs typeface="Times New Roman" panose="02020603050405020304" pitchFamily="18" charset="0"/>
              </a:rPr>
              <a:t>IRONCLAD</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12" name="Content Placeholder 3"/>
          <p:cNvSpPr>
            <a:spLocks/>
          </p:cNvSpPr>
          <p:nvPr/>
        </p:nvSpPr>
        <p:spPr bwMode="auto">
          <a:xfrm>
            <a:off x="894584" y="3078181"/>
            <a:ext cx="3309249" cy="341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342900" indent="-342900">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marL="0" indent="0" eaLnBrk="1" hangingPunct="1">
              <a:buNone/>
            </a:pPr>
            <a:r>
              <a:rPr lang="en-US" altLang="en-US" sz="2000" dirty="0">
                <a:solidFill>
                  <a:schemeClr val="tx1">
                    <a:lumMod val="85000"/>
                    <a:lumOff val="15000"/>
                  </a:schemeClr>
                </a:solidFill>
              </a:rPr>
              <a:t>Regina’s curfew time will be 5pm on school nights (Sunday through Thursday) and 10pm on weekends (Friday &amp; Saturday).  If Regina returns home past her curfew hour, she will be considered late.</a:t>
            </a:r>
          </a:p>
        </p:txBody>
      </p:sp>
      <p:sp>
        <p:nvSpPr>
          <p:cNvPr id="13" name="Content Placeholder 5"/>
          <p:cNvSpPr>
            <a:spLocks/>
          </p:cNvSpPr>
          <p:nvPr/>
        </p:nvSpPr>
        <p:spPr bwMode="auto">
          <a:xfrm>
            <a:off x="4686924" y="3058873"/>
            <a:ext cx="3999876" cy="3418676"/>
          </a:xfrm>
          <a:prstGeom prst="rect">
            <a:avLst/>
          </a:prstGeom>
          <a:noFill/>
          <a:ln w="9525">
            <a:noFill/>
            <a:miter lim="800000"/>
            <a:headEnd/>
            <a:tailEnd/>
          </a:ln>
        </p:spPr>
        <p:txBody>
          <a:bodyPr lIns="91436" tIns="45718" rIns="91436" bIns="45718"/>
          <a:lstStyle/>
          <a:p>
            <a:pPr eaLnBrk="1" hangingPunct="1">
              <a:spcBef>
                <a:spcPct val="20000"/>
              </a:spcBef>
              <a:buClr>
                <a:schemeClr val="accent1"/>
              </a:buClr>
              <a:buSzPct val="90000"/>
              <a:defRPr/>
            </a:pPr>
            <a:r>
              <a:rPr kumimoji="1" lang="en-US" dirty="0">
                <a:latin typeface="Times New Roman" panose="02020603050405020304" pitchFamily="18" charset="0"/>
                <a:cs typeface="Times New Roman" panose="02020603050405020304" pitchFamily="18" charset="0"/>
              </a:rPr>
              <a:t>Regina will be considered late </a:t>
            </a:r>
            <a:r>
              <a:rPr kumimoji="1" lang="en-US" dirty="0">
                <a:solidFill>
                  <a:srgbClr val="FF0000"/>
                </a:solidFill>
                <a:latin typeface="Times New Roman" panose="02020603050405020304" pitchFamily="18" charset="0"/>
                <a:cs typeface="Times New Roman" panose="02020603050405020304" pitchFamily="18" charset="0"/>
              </a:rPr>
              <a:t>if she is one minute past 5pm on weekdays</a:t>
            </a:r>
            <a:r>
              <a:rPr kumimoji="1" lang="en-US" dirty="0">
                <a:latin typeface="Times New Roman" panose="02020603050405020304" pitchFamily="18" charset="0"/>
                <a:cs typeface="Times New Roman" panose="02020603050405020304" pitchFamily="18" charset="0"/>
              </a:rPr>
              <a:t> (Sunday through Thursday) or 10pm on weekends (Friday &amp; Saturday) </a:t>
            </a:r>
            <a:r>
              <a:rPr kumimoji="1" lang="en-US" dirty="0">
                <a:solidFill>
                  <a:srgbClr val="FF0000"/>
                </a:solidFill>
                <a:latin typeface="Times New Roman" panose="02020603050405020304" pitchFamily="18" charset="0"/>
                <a:cs typeface="Times New Roman" panose="02020603050405020304" pitchFamily="18" charset="0"/>
              </a:rPr>
              <a:t>according to our kitchen clock</a:t>
            </a:r>
            <a:r>
              <a:rPr kumimoji="1" lang="en-US" dirty="0">
                <a:latin typeface="Times New Roman" panose="02020603050405020304" pitchFamily="18" charset="0"/>
                <a:cs typeface="Times New Roman" panose="02020603050405020304" pitchFamily="18" charset="0"/>
              </a:rPr>
              <a:t>.  </a:t>
            </a:r>
            <a:r>
              <a:rPr kumimoji="1" lang="en-US" dirty="0">
                <a:solidFill>
                  <a:srgbClr val="FF0000"/>
                </a:solidFill>
                <a:latin typeface="Times New Roman" panose="02020603050405020304" pitchFamily="18" charset="0"/>
                <a:cs typeface="Times New Roman" panose="02020603050405020304" pitchFamily="18" charset="0"/>
              </a:rPr>
              <a:t>She must be physically inside the house &amp; must notify us (the parents) that she is home to be considered on time.  These times will not be changed or altered until we as parents decide otherwise</a:t>
            </a:r>
            <a:r>
              <a:rPr kumimoji="1" lang="en-US" dirty="0">
                <a:latin typeface="Times New Roman" panose="02020603050405020304" pitchFamily="18" charset="0"/>
                <a:cs typeface="Times New Roman" panose="02020603050405020304" pitchFamily="18" charset="0"/>
              </a:rPr>
              <a:t>.  </a:t>
            </a:r>
            <a:r>
              <a:rPr kumimoji="1" lang="en-US" dirty="0">
                <a:solidFill>
                  <a:srgbClr val="FF0000"/>
                </a:solidFill>
                <a:latin typeface="Times New Roman" panose="02020603050405020304" pitchFamily="18" charset="0"/>
                <a:cs typeface="Times New Roman" panose="02020603050405020304" pitchFamily="18" charset="0"/>
              </a:rPr>
              <a:t>Therefore, Regina’s trying to change them on her own also breaks this rule.</a:t>
            </a:r>
          </a:p>
        </p:txBody>
      </p:sp>
      <p:sp>
        <p:nvSpPr>
          <p:cNvPr id="14" name="TextBox 13"/>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22</a:t>
            </a:r>
          </a:p>
        </p:txBody>
      </p:sp>
      <p:grpSp>
        <p:nvGrpSpPr>
          <p:cNvPr id="15" name="Group 14">
            <a:extLst>
              <a:ext uri="{FF2B5EF4-FFF2-40B4-BE49-F238E27FC236}">
                <a16:creationId xmlns:a16="http://schemas.microsoft.com/office/drawing/2014/main" id="{144D47FD-32E8-4414-9817-5541F10DD475}"/>
              </a:ext>
            </a:extLst>
          </p:cNvPr>
          <p:cNvGrpSpPr/>
          <p:nvPr/>
        </p:nvGrpSpPr>
        <p:grpSpPr>
          <a:xfrm>
            <a:off x="443173" y="166947"/>
            <a:ext cx="8257654" cy="1329819"/>
            <a:chOff x="0" y="0"/>
            <a:chExt cx="7397945" cy="1080135"/>
          </a:xfrm>
        </p:grpSpPr>
        <p:sp>
          <p:nvSpPr>
            <p:cNvPr id="16" name="Text Box 2">
              <a:extLst>
                <a:ext uri="{FF2B5EF4-FFF2-40B4-BE49-F238E27FC236}">
                  <a16:creationId xmlns:a16="http://schemas.microsoft.com/office/drawing/2014/main" id="{B5BCE029-4DD5-422A-A898-A6FA23485506}"/>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THREE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D7931FB1-052A-498C-80B5-F6BA6B7719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764843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Rectangle 2"/>
          <p:cNvSpPr>
            <a:spLocks noGrp="1" noChangeArrowheads="1"/>
          </p:cNvSpPr>
          <p:nvPr>
            <p:ph idx="1"/>
          </p:nvPr>
        </p:nvSpPr>
        <p:spPr>
          <a:xfrm>
            <a:off x="448456" y="1827164"/>
            <a:ext cx="8461948" cy="4525963"/>
          </a:xfrm>
        </p:spPr>
        <p:txBody>
          <a:bodyPr>
            <a:normAutofit fontScale="92500" lnSpcReduction="20000"/>
          </a:bodyPr>
          <a:lstStyle/>
          <a:p>
            <a:pPr marL="0" indent="0" algn="ctr" eaLnBrk="1" hangingPunct="1">
              <a:lnSpc>
                <a:spcPts val="4800"/>
              </a:lnSpc>
              <a:buNone/>
            </a:pPr>
            <a:r>
              <a:rPr lang="en-US" altLang="en-US" sz="4400" dirty="0">
                <a:solidFill>
                  <a:srgbClr val="005A78"/>
                </a:solidFill>
                <a:latin typeface="Arial Black" pitchFamily="34" charset="0"/>
              </a:rPr>
              <a:t>Top 5 </a:t>
            </a:r>
            <a:r>
              <a:rPr lang="en-US" altLang="en-US" sz="4400" dirty="0">
                <a:solidFill>
                  <a:srgbClr val="000000"/>
                </a:solidFill>
                <a:latin typeface="Arial Black" pitchFamily="34" charset="0"/>
              </a:rPr>
              <a:t>Reasons Why Your Current Contracts Fail</a:t>
            </a:r>
          </a:p>
          <a:p>
            <a:pPr marL="0" indent="0">
              <a:spcAft>
                <a:spcPct val="20000"/>
              </a:spcAft>
              <a:buNone/>
              <a:defRPr/>
            </a:pPr>
            <a:endParaRPr lang="en-US" altLang="en-US" sz="3000" b="1" dirty="0">
              <a:solidFill>
                <a:schemeClr val="tx2"/>
              </a:solidFill>
              <a:effectLst>
                <a:outerShdw blurRad="38100" dist="38100" dir="2700000" algn="tl">
                  <a:srgbClr val="FFFFFF"/>
                </a:outerShdw>
              </a:effectLst>
              <a:latin typeface="Arial" charset="0"/>
            </a:endParaRP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#1:  </a:t>
            </a:r>
            <a:r>
              <a:rPr lang="en-US" altLang="en-US" sz="3000" b="1" dirty="0">
                <a:solidFill>
                  <a:srgbClr val="000000"/>
                </a:solidFill>
                <a:effectLst>
                  <a:outerShdw blurRad="38100" dist="38100" dir="2700000" algn="tl">
                    <a:srgbClr val="FFFFFF"/>
                  </a:outerShdw>
                </a:effectLst>
                <a:latin typeface="Arial" charset="0"/>
              </a:rPr>
              <a:t>Teens Have “Literal Disease</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#2:  </a:t>
            </a:r>
            <a:r>
              <a:rPr lang="en-US" altLang="en-US" sz="3000" b="1" dirty="0">
                <a:solidFill>
                  <a:srgbClr val="000000"/>
                </a:solidFill>
                <a:effectLst>
                  <a:outerShdw blurRad="38100" dist="38100" dir="2700000" algn="tl">
                    <a:srgbClr val="FFFFFF"/>
                  </a:outerShdw>
                </a:effectLst>
                <a:latin typeface="Arial" charset="0"/>
              </a:rPr>
              <a:t>Rules Optional, Not Mandatory</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#3:  </a:t>
            </a:r>
            <a:r>
              <a:rPr lang="en-US" altLang="en-US" sz="3000" b="1" dirty="0">
                <a:solidFill>
                  <a:srgbClr val="000000"/>
                </a:solidFill>
                <a:effectLst>
                  <a:outerShdw blurRad="38100" dist="38100" dir="2700000" algn="tl">
                    <a:srgbClr val="FFFFFF"/>
                  </a:outerShdw>
                </a:effectLst>
                <a:latin typeface="Arial" charset="0"/>
              </a:rPr>
              <a:t>Too Many Rules At One Time</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#4:  </a:t>
            </a:r>
            <a:r>
              <a:rPr lang="en-US" altLang="en-US" sz="3000" b="1" dirty="0">
                <a:solidFill>
                  <a:srgbClr val="000000"/>
                </a:solidFill>
                <a:effectLst>
                  <a:outerShdw blurRad="38100" dist="38100" dir="2700000" algn="tl">
                    <a:srgbClr val="FFFFFF"/>
                  </a:outerShdw>
                </a:effectLst>
                <a:latin typeface="Arial" charset="0"/>
              </a:rPr>
              <a:t>Consequences Not  Predetermined</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#5:  </a:t>
            </a:r>
            <a:r>
              <a:rPr lang="en-US" altLang="en-US" sz="3000" b="1" dirty="0">
                <a:solidFill>
                  <a:srgbClr val="000000"/>
                </a:solidFill>
                <a:effectLst>
                  <a:outerShdw blurRad="38100" dist="38100" dir="2700000" algn="tl">
                    <a:srgbClr val="FFFFFF"/>
                  </a:outerShdw>
                </a:effectLst>
                <a:latin typeface="Arial" charset="0"/>
              </a:rPr>
              <a:t>Lack of Troubleshooting</a:t>
            </a:r>
          </a:p>
          <a:p>
            <a:pPr marL="0" indent="0" eaLnBrk="1" hangingPunct="1">
              <a:lnSpc>
                <a:spcPts val="4800"/>
              </a:lnSpc>
              <a:buNone/>
            </a:pPr>
            <a:endParaRPr lang="en-US" altLang="en-US" sz="4000" dirty="0"/>
          </a:p>
        </p:txBody>
      </p:sp>
      <p:sp>
        <p:nvSpPr>
          <p:cNvPr id="9" name="TextBox 8"/>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23</a:t>
            </a:r>
          </a:p>
        </p:txBody>
      </p:sp>
      <p:grpSp>
        <p:nvGrpSpPr>
          <p:cNvPr id="11" name="Group 10">
            <a:extLst>
              <a:ext uri="{FF2B5EF4-FFF2-40B4-BE49-F238E27FC236}">
                <a16:creationId xmlns:a16="http://schemas.microsoft.com/office/drawing/2014/main" id="{21BAECCE-EF8E-4383-85E5-C0E488CDAAE8}"/>
              </a:ext>
            </a:extLst>
          </p:cNvPr>
          <p:cNvGrpSpPr/>
          <p:nvPr/>
        </p:nvGrpSpPr>
        <p:grpSpPr>
          <a:xfrm>
            <a:off x="443173" y="166947"/>
            <a:ext cx="8257654" cy="1329819"/>
            <a:chOff x="0" y="0"/>
            <a:chExt cx="7397945" cy="1080135"/>
          </a:xfrm>
        </p:grpSpPr>
        <p:sp>
          <p:nvSpPr>
            <p:cNvPr id="12" name="Text Box 2">
              <a:extLst>
                <a:ext uri="{FF2B5EF4-FFF2-40B4-BE49-F238E27FC236}">
                  <a16:creationId xmlns:a16="http://schemas.microsoft.com/office/drawing/2014/main" id="{354A3B72-7925-4FD6-B898-ED0D8ABD93AD}"/>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THREE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8201565D-DB8E-4DDF-AEE4-F1FC3CE6F2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56401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1"/>
          <p:cNvSpPr>
            <a:spLocks noGrp="1"/>
          </p:cNvSpPr>
          <p:nvPr>
            <p:ph idx="1"/>
          </p:nvPr>
        </p:nvSpPr>
        <p:spPr>
          <a:xfrm>
            <a:off x="720956" y="1997439"/>
            <a:ext cx="7990659" cy="394616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pPr marL="0" indent="0" algn="ctr">
              <a:buNone/>
            </a:pPr>
            <a:r>
              <a:rPr lang="en-US" altLang="en-US" sz="4400" dirty="0">
                <a:solidFill>
                  <a:srgbClr val="000000"/>
                </a:solidFill>
                <a:latin typeface="Arial Black" pitchFamily="34" charset="0"/>
              </a:rPr>
              <a:t>75% of all your arguments with your teen are because you lecture or argue over what the rules and punishments are.</a:t>
            </a:r>
            <a:endParaRPr lang="en-US" sz="4400" dirty="0"/>
          </a:p>
        </p:txBody>
      </p:sp>
      <p:sp>
        <p:nvSpPr>
          <p:cNvPr id="11" name="TextBox 10"/>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24</a:t>
            </a:r>
          </a:p>
        </p:txBody>
      </p:sp>
      <p:grpSp>
        <p:nvGrpSpPr>
          <p:cNvPr id="13" name="Group 12">
            <a:extLst>
              <a:ext uri="{FF2B5EF4-FFF2-40B4-BE49-F238E27FC236}">
                <a16:creationId xmlns:a16="http://schemas.microsoft.com/office/drawing/2014/main" id="{773C98E3-A0E0-460C-9382-C84211A64DCD}"/>
              </a:ext>
            </a:extLst>
          </p:cNvPr>
          <p:cNvGrpSpPr/>
          <p:nvPr/>
        </p:nvGrpSpPr>
        <p:grpSpPr>
          <a:xfrm>
            <a:off x="443173" y="166947"/>
            <a:ext cx="8257654" cy="1329819"/>
            <a:chOff x="0" y="0"/>
            <a:chExt cx="7397945" cy="1080135"/>
          </a:xfrm>
        </p:grpSpPr>
        <p:sp>
          <p:nvSpPr>
            <p:cNvPr id="14" name="Text Box 2">
              <a:extLst>
                <a:ext uri="{FF2B5EF4-FFF2-40B4-BE49-F238E27FC236}">
                  <a16:creationId xmlns:a16="http://schemas.microsoft.com/office/drawing/2014/main" id="{C24E524E-D4E0-4989-9F29-47DA652D4B1F}"/>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THREE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C068995D-8977-4E73-9282-A03C17543B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pic>
        <p:nvPicPr>
          <p:cNvPr id="9" name="Picture 4" descr="C:\Users\Jenny Black PLL\AppData\Local\Microsoft\Windows\INetCache\IE\GM8GNI4J\Teacher_Yelling_at_a_Student_clipart_image_528x3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897" y="116214"/>
            <a:ext cx="3037574" cy="18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28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Rectangle 2"/>
          <p:cNvSpPr>
            <a:spLocks noGrp="1" noChangeArrowheads="1"/>
          </p:cNvSpPr>
          <p:nvPr>
            <p:ph idx="1"/>
          </p:nvPr>
        </p:nvSpPr>
        <p:spPr>
          <a:xfrm>
            <a:off x="448456" y="1827164"/>
            <a:ext cx="8461948" cy="4525963"/>
          </a:xfrm>
        </p:spPr>
        <p:txBody>
          <a:bodyPr>
            <a:normAutofit fontScale="92500" lnSpcReduction="20000"/>
          </a:bodyPr>
          <a:lstStyle/>
          <a:p>
            <a:pPr marL="0" indent="0" algn="ctr" eaLnBrk="1" hangingPunct="1">
              <a:lnSpc>
                <a:spcPts val="4800"/>
              </a:lnSpc>
              <a:buNone/>
            </a:pPr>
            <a:r>
              <a:rPr lang="en-US" altLang="en-US" sz="4400" dirty="0">
                <a:solidFill>
                  <a:srgbClr val="005A78"/>
                </a:solidFill>
                <a:latin typeface="Arial Black" pitchFamily="34" charset="0"/>
              </a:rPr>
              <a:t>Top 5 </a:t>
            </a:r>
            <a:r>
              <a:rPr lang="en-US" altLang="en-US" sz="4400" dirty="0">
                <a:solidFill>
                  <a:srgbClr val="000000"/>
                </a:solidFill>
                <a:latin typeface="Arial Black" pitchFamily="34" charset="0"/>
              </a:rPr>
              <a:t>Reasons Why Your Current Contracts Fail</a:t>
            </a:r>
          </a:p>
          <a:p>
            <a:pPr marL="0" indent="0">
              <a:spcAft>
                <a:spcPct val="20000"/>
              </a:spcAft>
              <a:buNone/>
              <a:defRPr/>
            </a:pPr>
            <a:endParaRPr lang="en-US" altLang="en-US" sz="3000" b="1" dirty="0">
              <a:solidFill>
                <a:schemeClr val="tx2"/>
              </a:solidFill>
              <a:effectLst>
                <a:outerShdw blurRad="38100" dist="38100" dir="2700000" algn="tl">
                  <a:srgbClr val="FFFFFF"/>
                </a:outerShdw>
              </a:effectLst>
              <a:latin typeface="Arial" charset="0"/>
            </a:endParaRP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#1:  </a:t>
            </a:r>
            <a:r>
              <a:rPr lang="en-US" altLang="en-US" sz="3000" b="1" dirty="0">
                <a:solidFill>
                  <a:srgbClr val="000000"/>
                </a:solidFill>
                <a:effectLst>
                  <a:outerShdw blurRad="38100" dist="38100" dir="2700000" algn="tl">
                    <a:srgbClr val="FFFFFF"/>
                  </a:outerShdw>
                </a:effectLst>
                <a:latin typeface="Arial" charset="0"/>
              </a:rPr>
              <a:t>Teens Have “Literal Disease</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#2:  </a:t>
            </a:r>
            <a:r>
              <a:rPr lang="en-US" altLang="en-US" sz="3000" b="1" dirty="0">
                <a:solidFill>
                  <a:srgbClr val="000000"/>
                </a:solidFill>
                <a:effectLst>
                  <a:outerShdw blurRad="38100" dist="38100" dir="2700000" algn="tl">
                    <a:srgbClr val="FFFFFF"/>
                  </a:outerShdw>
                </a:effectLst>
                <a:latin typeface="Arial" charset="0"/>
              </a:rPr>
              <a:t>Rules Optional, Not Mandatory</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#3:  </a:t>
            </a:r>
            <a:r>
              <a:rPr lang="en-US" altLang="en-US" sz="3000" b="1" dirty="0">
                <a:solidFill>
                  <a:srgbClr val="000000"/>
                </a:solidFill>
                <a:effectLst>
                  <a:outerShdw blurRad="38100" dist="38100" dir="2700000" algn="tl">
                    <a:srgbClr val="FFFFFF"/>
                  </a:outerShdw>
                </a:effectLst>
                <a:latin typeface="Arial" charset="0"/>
              </a:rPr>
              <a:t>Too Many Rules At One Time</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#4:  </a:t>
            </a:r>
            <a:r>
              <a:rPr lang="en-US" altLang="en-US" sz="3000" b="1" dirty="0">
                <a:solidFill>
                  <a:srgbClr val="000000"/>
                </a:solidFill>
                <a:effectLst>
                  <a:outerShdw blurRad="38100" dist="38100" dir="2700000" algn="tl">
                    <a:srgbClr val="FFFFFF"/>
                  </a:outerShdw>
                </a:effectLst>
                <a:latin typeface="Arial" charset="0"/>
              </a:rPr>
              <a:t>Consequences Not  Predetermined</a:t>
            </a:r>
          </a:p>
          <a:p>
            <a:pPr marL="0" indent="0">
              <a:spcAft>
                <a:spcPct val="20000"/>
              </a:spcAft>
              <a:buNone/>
              <a:defRPr/>
            </a:pPr>
            <a:r>
              <a:rPr lang="en-US" altLang="en-US" sz="3000" b="1" dirty="0">
                <a:solidFill>
                  <a:srgbClr val="005A78"/>
                </a:solidFill>
                <a:effectLst>
                  <a:outerShdw blurRad="38100" dist="38100" dir="2700000" algn="tl">
                    <a:srgbClr val="FFFFFF"/>
                  </a:outerShdw>
                </a:effectLst>
                <a:latin typeface="Arial" charset="0"/>
              </a:rPr>
              <a:t>Reason #5:  </a:t>
            </a:r>
            <a:r>
              <a:rPr lang="en-US" altLang="en-US" sz="3000" b="1" dirty="0">
                <a:solidFill>
                  <a:srgbClr val="000000"/>
                </a:solidFill>
                <a:effectLst>
                  <a:outerShdw blurRad="38100" dist="38100" dir="2700000" algn="tl">
                    <a:srgbClr val="FFFFFF"/>
                  </a:outerShdw>
                </a:effectLst>
                <a:latin typeface="Arial" charset="0"/>
              </a:rPr>
              <a:t>Lack of Troubleshooting</a:t>
            </a:r>
          </a:p>
          <a:p>
            <a:pPr marL="0" indent="0" eaLnBrk="1" hangingPunct="1">
              <a:lnSpc>
                <a:spcPts val="4800"/>
              </a:lnSpc>
              <a:buNone/>
            </a:pPr>
            <a:endParaRPr lang="en-US" altLang="en-US" sz="4000" dirty="0"/>
          </a:p>
        </p:txBody>
      </p:sp>
      <p:sp>
        <p:nvSpPr>
          <p:cNvPr id="9" name="TextBox 8"/>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25</a:t>
            </a:r>
          </a:p>
        </p:txBody>
      </p:sp>
      <p:grpSp>
        <p:nvGrpSpPr>
          <p:cNvPr id="11" name="Group 10">
            <a:extLst>
              <a:ext uri="{FF2B5EF4-FFF2-40B4-BE49-F238E27FC236}">
                <a16:creationId xmlns:a16="http://schemas.microsoft.com/office/drawing/2014/main" id="{88354DD5-1696-4AFF-93C2-774B310CE6D0}"/>
              </a:ext>
            </a:extLst>
          </p:cNvPr>
          <p:cNvGrpSpPr/>
          <p:nvPr/>
        </p:nvGrpSpPr>
        <p:grpSpPr>
          <a:xfrm>
            <a:off x="443173" y="166947"/>
            <a:ext cx="8257654" cy="1329819"/>
            <a:chOff x="0" y="0"/>
            <a:chExt cx="7397945" cy="1080135"/>
          </a:xfrm>
        </p:grpSpPr>
        <p:sp>
          <p:nvSpPr>
            <p:cNvPr id="12" name="Text Box 2">
              <a:extLst>
                <a:ext uri="{FF2B5EF4-FFF2-40B4-BE49-F238E27FC236}">
                  <a16:creationId xmlns:a16="http://schemas.microsoft.com/office/drawing/2014/main" id="{7FE56FDF-EB5A-4C04-A35E-BDC9A5CC6B23}"/>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THREE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9F4F9A57-A249-416D-B818-61449F8230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55610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1"/>
          <p:cNvSpPr>
            <a:spLocks noGrp="1"/>
          </p:cNvSpPr>
          <p:nvPr>
            <p:ph idx="1"/>
          </p:nvPr>
        </p:nvSpPr>
        <p:spPr>
          <a:xfrm>
            <a:off x="457200" y="1161122"/>
            <a:ext cx="8229600" cy="5036460"/>
          </a:xfrm>
          <a:noFill/>
          <a:ln>
            <a:noFill/>
          </a:ln>
          <a:effectLst>
            <a:outerShdw blurRad="44450" dist="27940" dir="5400000" algn="ctr">
              <a:srgbClr val="000000">
                <a:alpha val="32000"/>
              </a:srgbClr>
            </a:outerShdw>
          </a:effectLst>
        </p:spPr>
        <p:txBody>
          <a:bodyPr>
            <a:normAutofit lnSpcReduction="10000"/>
          </a:bodyPr>
          <a:lstStyle/>
          <a:p>
            <a:pPr algn="ctr">
              <a:lnSpc>
                <a:spcPts val="3000"/>
              </a:lnSpc>
              <a:spcBef>
                <a:spcPct val="50000"/>
              </a:spcBef>
              <a:buClrTx/>
              <a:buSzTx/>
              <a:buFontTx/>
              <a:buNone/>
            </a:pPr>
            <a:endParaRPr lang="en-US" altLang="en-US" sz="1000" b="1" dirty="0">
              <a:solidFill>
                <a:srgbClr val="C00000"/>
              </a:solidFill>
              <a:latin typeface="Arial Black" pitchFamily="34" charset="0"/>
            </a:endParaRPr>
          </a:p>
          <a:p>
            <a:pPr algn="ctr">
              <a:lnSpc>
                <a:spcPts val="3000"/>
              </a:lnSpc>
              <a:spcBef>
                <a:spcPct val="50000"/>
              </a:spcBef>
              <a:buClrTx/>
              <a:buSzTx/>
              <a:buFontTx/>
              <a:buNone/>
            </a:pPr>
            <a:r>
              <a:rPr lang="en-US" altLang="en-US" sz="4400" b="1" dirty="0">
                <a:solidFill>
                  <a:schemeClr val="accent2">
                    <a:lumMod val="75000"/>
                  </a:schemeClr>
                </a:solidFill>
                <a:latin typeface="Arial Black" pitchFamily="34" charset="0"/>
              </a:rPr>
              <a:t>KNOW YOUR </a:t>
            </a:r>
          </a:p>
          <a:p>
            <a:pPr algn="ctr">
              <a:lnSpc>
                <a:spcPts val="3000"/>
              </a:lnSpc>
              <a:spcBef>
                <a:spcPct val="50000"/>
              </a:spcBef>
              <a:buClrTx/>
              <a:buSzTx/>
              <a:buFontTx/>
              <a:buNone/>
            </a:pPr>
            <a:r>
              <a:rPr lang="en-US" altLang="en-US" sz="4400" b="1" dirty="0">
                <a:solidFill>
                  <a:schemeClr val="accent2">
                    <a:lumMod val="75000"/>
                  </a:schemeClr>
                </a:solidFill>
                <a:latin typeface="Arial Black" pitchFamily="34" charset="0"/>
              </a:rPr>
              <a:t>PLAYING FIELD</a:t>
            </a:r>
          </a:p>
          <a:p>
            <a:pPr marL="0" indent="0" algn="ctr">
              <a:buNone/>
            </a:pPr>
            <a:r>
              <a:rPr lang="en-US" altLang="en-US" sz="2000" b="1" dirty="0">
                <a:solidFill>
                  <a:srgbClr val="000000"/>
                </a:solidFill>
                <a:latin typeface="Arial" charset="0"/>
              </a:rPr>
              <a:t>Church, Friends, or Extended Family</a:t>
            </a:r>
            <a:br>
              <a:rPr lang="en-US" altLang="en-US" sz="2000" b="1" dirty="0">
                <a:solidFill>
                  <a:srgbClr val="000000"/>
                </a:solidFill>
                <a:latin typeface="Arial" charset="0"/>
              </a:rPr>
            </a:br>
            <a:br>
              <a:rPr lang="en-US" altLang="en-US" sz="2000" b="1" dirty="0">
                <a:solidFill>
                  <a:srgbClr val="000000"/>
                </a:solidFill>
                <a:latin typeface="Arial" charset="0"/>
              </a:rPr>
            </a:br>
            <a:r>
              <a:rPr lang="en-US" altLang="en-US" sz="2000" b="1" dirty="0">
                <a:solidFill>
                  <a:srgbClr val="000000"/>
                </a:solidFill>
                <a:latin typeface="Arial" charset="0"/>
              </a:rPr>
              <a:t>Peers: Your Teenager’s Second Family</a:t>
            </a:r>
            <a:br>
              <a:rPr lang="en-US" altLang="en-US" sz="2000" b="1" dirty="0">
                <a:solidFill>
                  <a:srgbClr val="000000"/>
                </a:solidFill>
                <a:latin typeface="Arial" charset="0"/>
              </a:rPr>
            </a:br>
            <a:br>
              <a:rPr lang="en-US" altLang="en-US" sz="2000" b="1" dirty="0">
                <a:solidFill>
                  <a:srgbClr val="000000"/>
                </a:solidFill>
                <a:latin typeface="Arial" charset="0"/>
              </a:rPr>
            </a:br>
            <a:r>
              <a:rPr lang="en-US" altLang="en-US" sz="2000" b="1" dirty="0">
                <a:solidFill>
                  <a:srgbClr val="000000"/>
                </a:solidFill>
                <a:latin typeface="Arial" charset="0"/>
              </a:rPr>
              <a:t>Child Protective Services (CPS) and Police Officers</a:t>
            </a:r>
            <a:br>
              <a:rPr lang="en-US" altLang="en-US" sz="2000" b="1" dirty="0">
                <a:solidFill>
                  <a:srgbClr val="000000"/>
                </a:solidFill>
                <a:latin typeface="Arial" charset="0"/>
              </a:rPr>
            </a:br>
            <a:br>
              <a:rPr lang="en-US" altLang="en-US" sz="2000" b="1" dirty="0">
                <a:solidFill>
                  <a:srgbClr val="000000"/>
                </a:solidFill>
                <a:latin typeface="Arial" charset="0"/>
              </a:rPr>
            </a:br>
            <a:r>
              <a:rPr lang="en-US" altLang="en-US" sz="2000" b="1" dirty="0">
                <a:solidFill>
                  <a:srgbClr val="000000"/>
                </a:solidFill>
                <a:latin typeface="Arial" charset="0"/>
              </a:rPr>
              <a:t>Other Counselors, Probation Officers, of Psychiatrists</a:t>
            </a:r>
            <a:br>
              <a:rPr lang="en-US" altLang="en-US" sz="2000" b="1" dirty="0">
                <a:solidFill>
                  <a:srgbClr val="000000"/>
                </a:solidFill>
                <a:latin typeface="Arial" charset="0"/>
              </a:rPr>
            </a:br>
            <a:br>
              <a:rPr lang="en-US" altLang="en-US" sz="2000" b="1" dirty="0">
                <a:solidFill>
                  <a:srgbClr val="000000"/>
                </a:solidFill>
                <a:latin typeface="Arial" charset="0"/>
              </a:rPr>
            </a:br>
            <a:r>
              <a:rPr lang="en-US" altLang="en-US" sz="2000" b="1" dirty="0">
                <a:solidFill>
                  <a:srgbClr val="000000"/>
                </a:solidFill>
                <a:latin typeface="Arial" charset="0"/>
              </a:rPr>
              <a:t>School: Your Teenager’s Backyard</a:t>
            </a:r>
            <a:br>
              <a:rPr lang="en-US" altLang="en-US" sz="2000" b="1" dirty="0">
                <a:solidFill>
                  <a:srgbClr val="000000"/>
                </a:solidFill>
                <a:latin typeface="Arial" charset="0"/>
              </a:rPr>
            </a:br>
            <a:br>
              <a:rPr lang="en-US" altLang="en-US" sz="2000" b="1" dirty="0">
                <a:solidFill>
                  <a:srgbClr val="000000"/>
                </a:solidFill>
                <a:latin typeface="Arial" charset="0"/>
              </a:rPr>
            </a:br>
            <a:r>
              <a:rPr lang="en-US" altLang="en-US" sz="2000" b="1" dirty="0">
                <a:solidFill>
                  <a:srgbClr val="000000"/>
                </a:solidFill>
                <a:latin typeface="Arial" charset="0"/>
              </a:rPr>
              <a:t>Co-Workers, Bosses, and Your Job</a:t>
            </a:r>
            <a:endParaRPr lang="en-US" dirty="0"/>
          </a:p>
        </p:txBody>
      </p:sp>
      <p:sp>
        <p:nvSpPr>
          <p:cNvPr id="11" name="TextBox 10"/>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26</a:t>
            </a:r>
          </a:p>
        </p:txBody>
      </p:sp>
      <p:grpSp>
        <p:nvGrpSpPr>
          <p:cNvPr id="12" name="Group 11">
            <a:extLst>
              <a:ext uri="{FF2B5EF4-FFF2-40B4-BE49-F238E27FC236}">
                <a16:creationId xmlns:a16="http://schemas.microsoft.com/office/drawing/2014/main" id="{3CB66965-5FD0-4908-B001-E37493308AE0}"/>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B7D70BF8-BBC0-46A1-B50E-5F5B74264A58}"/>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THREE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A993B2DF-0628-4EEC-AC0F-D418F0BB49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pic>
        <p:nvPicPr>
          <p:cNvPr id="9" name="Picture 4" descr="C:\Users\Jenny Black PLL\AppData\Local\Microsoft\Windows\INetCache\IE\399NBUXZ\ball-baseball400p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383" y="978264"/>
            <a:ext cx="2150617" cy="219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87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5" name="TextBox 4">
            <a:extLst>
              <a:ext uri="{FF2B5EF4-FFF2-40B4-BE49-F238E27FC236}">
                <a16:creationId xmlns:a16="http://schemas.microsoft.com/office/drawing/2014/main" id="{19A3F5BF-DE2F-4950-9B4B-79BD08A79E17}"/>
              </a:ext>
            </a:extLst>
          </p:cNvPr>
          <p:cNvSpPr txBox="1"/>
          <p:nvPr/>
        </p:nvSpPr>
        <p:spPr>
          <a:xfrm>
            <a:off x="2748395" y="4255176"/>
            <a:ext cx="3647209" cy="1015663"/>
          </a:xfrm>
          <a:prstGeom prst="rect">
            <a:avLst/>
          </a:prstGeom>
          <a:noFill/>
        </p:spPr>
        <p:txBody>
          <a:bodyPr wrap="square" rtlCol="0">
            <a:spAutoFit/>
          </a:bodyPr>
          <a:lstStyle/>
          <a:p>
            <a:pPr algn="ctr"/>
            <a:r>
              <a:rPr lang="en-US" sz="6000" dirty="0">
                <a:solidFill>
                  <a:srgbClr val="005A78"/>
                </a:solidFill>
                <a:effectLst>
                  <a:outerShdw blurRad="38100" dist="38100" dir="2700000" algn="tl">
                    <a:srgbClr val="000000">
                      <a:alpha val="43137"/>
                    </a:srgbClr>
                  </a:outerShdw>
                </a:effectLst>
                <a:latin typeface="Arial Black" panose="020B0A04020102020204" pitchFamily="34" charset="0"/>
              </a:rPr>
              <a:t>Group 4</a:t>
            </a:r>
          </a:p>
        </p:txBody>
      </p:sp>
      <p:pic>
        <p:nvPicPr>
          <p:cNvPr id="7" name="Picture 6" descr="A picture containing drawing&#10;&#10;Description automatically generated">
            <a:extLst>
              <a:ext uri="{FF2B5EF4-FFF2-40B4-BE49-F238E27FC236}">
                <a16:creationId xmlns:a16="http://schemas.microsoft.com/office/drawing/2014/main" id="{5E2190B6-2325-42F2-A4D3-8FC1E554B662}"/>
              </a:ext>
            </a:extLst>
          </p:cNvPr>
          <p:cNvPicPr>
            <a:picLocks noChangeAspect="1"/>
          </p:cNvPicPr>
          <p:nvPr/>
        </p:nvPicPr>
        <p:blipFill>
          <a:blip r:embed="rId2"/>
          <a:stretch>
            <a:fillRect/>
          </a:stretch>
        </p:blipFill>
        <p:spPr>
          <a:xfrm>
            <a:off x="2106066" y="905691"/>
            <a:ext cx="5088622" cy="3160065"/>
          </a:xfrm>
          <a:prstGeom prst="rect">
            <a:avLst/>
          </a:prstGeom>
        </p:spPr>
      </p:pic>
    </p:spTree>
    <p:extLst>
      <p:ext uri="{BB962C8B-B14F-4D97-AF65-F5344CB8AC3E}">
        <p14:creationId xmlns:p14="http://schemas.microsoft.com/office/powerpoint/2010/main" val="306636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6"/>
          <p:cNvSpPr>
            <a:spLocks noGrp="1"/>
          </p:cNvSpPr>
          <p:nvPr>
            <p:ph idx="1"/>
          </p:nvPr>
        </p:nvSpPr>
        <p:spPr>
          <a:xfrm>
            <a:off x="185800" y="1424066"/>
            <a:ext cx="8643407" cy="4958619"/>
          </a:xfrm>
          <a:noFill/>
          <a:effectLst/>
        </p:spPr>
        <p:txBody>
          <a:bodyPr/>
          <a:lstStyle/>
          <a:p>
            <a:pPr marL="0" indent="0">
              <a:buNone/>
            </a:pPr>
            <a:endParaRPr lang="en-US" altLang="en-US" sz="2400" dirty="0">
              <a:solidFill>
                <a:srgbClr val="000000"/>
              </a:solidFill>
              <a:latin typeface="Arial Black" pitchFamily="34" charset="0"/>
            </a:endParaRPr>
          </a:p>
          <a:p>
            <a:pPr marL="0" indent="0">
              <a:buNone/>
            </a:pPr>
            <a:endParaRPr lang="en-US" altLang="en-US" sz="2400" dirty="0">
              <a:solidFill>
                <a:srgbClr val="000000"/>
              </a:solidFill>
              <a:latin typeface="Arial Black" pitchFamily="34" charset="0"/>
            </a:endParaRPr>
          </a:p>
          <a:p>
            <a:pPr marL="0" indent="0" algn="ctr">
              <a:buNone/>
            </a:pPr>
            <a:endParaRPr lang="en-US" altLang="en-US" sz="2400" dirty="0">
              <a:solidFill>
                <a:srgbClr val="000000"/>
              </a:solidFill>
              <a:latin typeface="Arial Black" pitchFamily="34" charset="0"/>
            </a:endParaRPr>
          </a:p>
          <a:p>
            <a:pPr marL="0" indent="0" algn="ctr">
              <a:buNone/>
            </a:pPr>
            <a:r>
              <a:rPr lang="en-US" altLang="en-US" sz="3600" dirty="0">
                <a:solidFill>
                  <a:srgbClr val="000000"/>
                </a:solidFill>
                <a:latin typeface="Arial Black" pitchFamily="34" charset="0"/>
              </a:rPr>
              <a:t>Areas Teens Care About</a:t>
            </a:r>
          </a:p>
          <a:p>
            <a:pPr marL="0" indent="0">
              <a:buNone/>
            </a:pPr>
            <a:endParaRPr lang="en-US" dirty="0"/>
          </a:p>
        </p:txBody>
      </p:sp>
      <p:sp>
        <p:nvSpPr>
          <p:cNvPr id="9" name="Rectangle 8"/>
          <p:cNvSpPr/>
          <p:nvPr/>
        </p:nvSpPr>
        <p:spPr>
          <a:xfrm>
            <a:off x="2684816" y="1385172"/>
            <a:ext cx="3774368" cy="156966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Top 10</a:t>
            </a:r>
          </a:p>
        </p:txBody>
      </p:sp>
      <p:sp>
        <p:nvSpPr>
          <p:cNvPr id="11" name="Rectangle 3"/>
          <p:cNvSpPr>
            <a:spLocks noChangeArrowheads="1"/>
          </p:cNvSpPr>
          <p:nvPr/>
        </p:nvSpPr>
        <p:spPr bwMode="auto">
          <a:xfrm>
            <a:off x="862072" y="3100920"/>
            <a:ext cx="2743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eaLnBrk="1" hangingPunct="1">
              <a:spcBef>
                <a:spcPct val="0"/>
              </a:spcBef>
              <a:buClrTx/>
              <a:buSzTx/>
              <a:buFontTx/>
              <a:buNone/>
            </a:pPr>
            <a:r>
              <a:rPr lang="en-US" altLang="en-US" sz="3000" dirty="0">
                <a:solidFill>
                  <a:srgbClr val="000000"/>
                </a:solidFill>
                <a:latin typeface="Arial" charset="0"/>
              </a:rPr>
              <a:t>1)   Money</a:t>
            </a:r>
            <a:br>
              <a:rPr lang="en-US" altLang="en-US" sz="3000" dirty="0">
                <a:solidFill>
                  <a:srgbClr val="000000"/>
                </a:solidFill>
                <a:latin typeface="Arial" charset="0"/>
              </a:rPr>
            </a:br>
            <a:r>
              <a:rPr lang="en-US" altLang="en-US" sz="3000" dirty="0">
                <a:solidFill>
                  <a:srgbClr val="000000"/>
                </a:solidFill>
                <a:latin typeface="Arial" charset="0"/>
              </a:rPr>
              <a:t>2)   Telephone</a:t>
            </a:r>
            <a:br>
              <a:rPr lang="en-US" altLang="en-US" sz="3000" dirty="0">
                <a:solidFill>
                  <a:srgbClr val="000000"/>
                </a:solidFill>
                <a:latin typeface="Arial" charset="0"/>
              </a:rPr>
            </a:br>
            <a:r>
              <a:rPr lang="en-US" altLang="en-US" sz="3000" dirty="0">
                <a:solidFill>
                  <a:srgbClr val="000000"/>
                </a:solidFill>
                <a:latin typeface="Arial" charset="0"/>
              </a:rPr>
              <a:t>3)   Freedom</a:t>
            </a:r>
            <a:br>
              <a:rPr lang="en-US" altLang="en-US" sz="3000" dirty="0">
                <a:solidFill>
                  <a:srgbClr val="000000"/>
                </a:solidFill>
                <a:latin typeface="Arial" charset="0"/>
              </a:rPr>
            </a:br>
            <a:r>
              <a:rPr lang="en-US" altLang="en-US" sz="3000" dirty="0">
                <a:solidFill>
                  <a:srgbClr val="000000"/>
                </a:solidFill>
                <a:latin typeface="Arial" charset="0"/>
              </a:rPr>
              <a:t>4)   Clothing</a:t>
            </a:r>
            <a:br>
              <a:rPr lang="en-US" altLang="en-US" sz="3000" dirty="0">
                <a:solidFill>
                  <a:srgbClr val="000000"/>
                </a:solidFill>
                <a:latin typeface="Arial" charset="0"/>
              </a:rPr>
            </a:br>
            <a:r>
              <a:rPr lang="en-US" altLang="en-US" sz="3000" dirty="0">
                <a:solidFill>
                  <a:srgbClr val="000000"/>
                </a:solidFill>
                <a:latin typeface="Arial" charset="0"/>
              </a:rPr>
              <a:t>5)   Cars</a:t>
            </a:r>
            <a:endParaRPr lang="en-US" altLang="en-US" sz="4400" dirty="0">
              <a:solidFill>
                <a:srgbClr val="000000"/>
              </a:solidFill>
              <a:latin typeface="Arial Black" pitchFamily="34" charset="0"/>
            </a:endParaRPr>
          </a:p>
        </p:txBody>
      </p:sp>
      <p:sp>
        <p:nvSpPr>
          <p:cNvPr id="12" name="Rectangle 4"/>
          <p:cNvSpPr>
            <a:spLocks noChangeArrowheads="1"/>
          </p:cNvSpPr>
          <p:nvPr/>
        </p:nvSpPr>
        <p:spPr bwMode="auto">
          <a:xfrm>
            <a:off x="3641170" y="3345135"/>
            <a:ext cx="4892118" cy="286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eaLnBrk="1" hangingPunct="1">
              <a:spcBef>
                <a:spcPct val="0"/>
              </a:spcBef>
              <a:buClrTx/>
              <a:buSzTx/>
              <a:buFontTx/>
              <a:buNone/>
            </a:pPr>
            <a:r>
              <a:rPr lang="en-US" altLang="en-US" sz="3000" dirty="0">
                <a:solidFill>
                  <a:srgbClr val="000000"/>
                </a:solidFill>
                <a:latin typeface="Arial" charset="0"/>
              </a:rPr>
              <a:t>6)   Loosened Restrictions</a:t>
            </a:r>
            <a:br>
              <a:rPr lang="en-US" altLang="en-US" sz="3000" dirty="0">
                <a:solidFill>
                  <a:srgbClr val="000000"/>
                </a:solidFill>
                <a:latin typeface="Arial" charset="0"/>
              </a:rPr>
            </a:br>
            <a:r>
              <a:rPr lang="en-US" altLang="en-US" sz="3000" dirty="0">
                <a:solidFill>
                  <a:srgbClr val="000000"/>
                </a:solidFill>
                <a:latin typeface="Arial" charset="0"/>
              </a:rPr>
              <a:t>7)   Trust</a:t>
            </a:r>
            <a:br>
              <a:rPr lang="en-US" altLang="en-US" sz="3000" dirty="0">
                <a:solidFill>
                  <a:srgbClr val="000000"/>
                </a:solidFill>
                <a:latin typeface="Arial" charset="0"/>
              </a:rPr>
            </a:br>
            <a:r>
              <a:rPr lang="en-US" altLang="en-US" sz="3000" dirty="0">
                <a:solidFill>
                  <a:srgbClr val="000000"/>
                </a:solidFill>
                <a:latin typeface="Arial" charset="0"/>
              </a:rPr>
              <a:t>8)   Appearance</a:t>
            </a:r>
            <a:br>
              <a:rPr lang="en-US" altLang="en-US" sz="3000" dirty="0">
                <a:solidFill>
                  <a:srgbClr val="000000"/>
                </a:solidFill>
                <a:latin typeface="Arial" charset="0"/>
              </a:rPr>
            </a:br>
            <a:r>
              <a:rPr lang="en-US" altLang="en-US" sz="3000" dirty="0">
                <a:solidFill>
                  <a:srgbClr val="000000"/>
                </a:solidFill>
                <a:latin typeface="Arial" charset="0"/>
              </a:rPr>
              <a:t>9)   Material Objects</a:t>
            </a:r>
            <a:br>
              <a:rPr lang="en-US" altLang="en-US" sz="3000" dirty="0">
                <a:solidFill>
                  <a:srgbClr val="000000"/>
                </a:solidFill>
                <a:latin typeface="Arial" charset="0"/>
              </a:rPr>
            </a:br>
            <a:r>
              <a:rPr lang="en-US" altLang="en-US" sz="3000" dirty="0">
                <a:solidFill>
                  <a:srgbClr val="000000"/>
                </a:solidFill>
                <a:latin typeface="Arial" charset="0"/>
              </a:rPr>
              <a:t>10) Spending Time</a:t>
            </a:r>
            <a:endParaRPr lang="en-US" altLang="en-US" sz="4400" dirty="0">
              <a:solidFill>
                <a:srgbClr val="000000"/>
              </a:solidFill>
              <a:latin typeface="Arial Black" pitchFamily="34" charset="0"/>
            </a:endParaRPr>
          </a:p>
        </p:txBody>
      </p:sp>
      <p:sp>
        <p:nvSpPr>
          <p:cNvPr id="13" name="TextBox 12"/>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28</a:t>
            </a:r>
          </a:p>
        </p:txBody>
      </p:sp>
      <p:grpSp>
        <p:nvGrpSpPr>
          <p:cNvPr id="14" name="Group 13">
            <a:extLst>
              <a:ext uri="{FF2B5EF4-FFF2-40B4-BE49-F238E27FC236}">
                <a16:creationId xmlns:a16="http://schemas.microsoft.com/office/drawing/2014/main" id="{6F4B15DD-DD80-495B-BAC7-A0C6339530D6}"/>
              </a:ext>
            </a:extLst>
          </p:cNvPr>
          <p:cNvGrpSpPr/>
          <p:nvPr/>
        </p:nvGrpSpPr>
        <p:grpSpPr>
          <a:xfrm>
            <a:off x="443173" y="166947"/>
            <a:ext cx="8257654" cy="1329819"/>
            <a:chOff x="0" y="0"/>
            <a:chExt cx="7397945" cy="1080135"/>
          </a:xfrm>
        </p:grpSpPr>
        <p:sp>
          <p:nvSpPr>
            <p:cNvPr id="15" name="Text Box 2">
              <a:extLst>
                <a:ext uri="{FF2B5EF4-FFF2-40B4-BE49-F238E27FC236}">
                  <a16:creationId xmlns:a16="http://schemas.microsoft.com/office/drawing/2014/main" id="{5C89B03D-E180-4223-862E-992F682FB6D3}"/>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FOUR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EF21119E-63E6-46FC-9B8C-FDA75FEDF8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104680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5" name="TextBox 4">
            <a:extLst>
              <a:ext uri="{FF2B5EF4-FFF2-40B4-BE49-F238E27FC236}">
                <a16:creationId xmlns:a16="http://schemas.microsoft.com/office/drawing/2014/main" id="{A4F8EE03-ECC7-4C9B-897E-126A71F44F03}"/>
              </a:ext>
            </a:extLst>
          </p:cNvPr>
          <p:cNvSpPr txBox="1"/>
          <p:nvPr/>
        </p:nvSpPr>
        <p:spPr>
          <a:xfrm>
            <a:off x="2748395" y="4255176"/>
            <a:ext cx="3647209" cy="1015663"/>
          </a:xfrm>
          <a:prstGeom prst="rect">
            <a:avLst/>
          </a:prstGeom>
          <a:noFill/>
        </p:spPr>
        <p:txBody>
          <a:bodyPr wrap="square" rtlCol="0">
            <a:spAutoFit/>
          </a:bodyPr>
          <a:lstStyle/>
          <a:p>
            <a:pPr algn="ctr"/>
            <a:r>
              <a:rPr lang="en-US" sz="6000" dirty="0">
                <a:solidFill>
                  <a:srgbClr val="005A78"/>
                </a:solidFill>
                <a:effectLst>
                  <a:outerShdw blurRad="38100" dist="38100" dir="2700000" algn="tl">
                    <a:srgbClr val="000000">
                      <a:alpha val="43137"/>
                    </a:srgbClr>
                  </a:outerShdw>
                </a:effectLst>
                <a:latin typeface="Arial Black" panose="020B0A04020102020204" pitchFamily="34" charset="0"/>
              </a:rPr>
              <a:t>Group 5</a:t>
            </a:r>
          </a:p>
        </p:txBody>
      </p:sp>
      <p:pic>
        <p:nvPicPr>
          <p:cNvPr id="7" name="Picture 6" descr="A picture containing drawing&#10;&#10;Description automatically generated">
            <a:extLst>
              <a:ext uri="{FF2B5EF4-FFF2-40B4-BE49-F238E27FC236}">
                <a16:creationId xmlns:a16="http://schemas.microsoft.com/office/drawing/2014/main" id="{A0C052E1-40CE-40B2-9083-AC3E8B9838A1}"/>
              </a:ext>
            </a:extLst>
          </p:cNvPr>
          <p:cNvPicPr>
            <a:picLocks noChangeAspect="1"/>
          </p:cNvPicPr>
          <p:nvPr/>
        </p:nvPicPr>
        <p:blipFill>
          <a:blip r:embed="rId2"/>
          <a:stretch>
            <a:fillRect/>
          </a:stretch>
        </p:blipFill>
        <p:spPr>
          <a:xfrm>
            <a:off x="2106066" y="905691"/>
            <a:ext cx="5088622" cy="3160065"/>
          </a:xfrm>
          <a:prstGeom prst="rect">
            <a:avLst/>
          </a:prstGeom>
        </p:spPr>
      </p:pic>
    </p:spTree>
    <p:extLst>
      <p:ext uri="{BB962C8B-B14F-4D97-AF65-F5344CB8AC3E}">
        <p14:creationId xmlns:p14="http://schemas.microsoft.com/office/powerpoint/2010/main" val="286238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9" name="Content Placeholder 1"/>
          <p:cNvSpPr>
            <a:spLocks noGrp="1"/>
          </p:cNvSpPr>
          <p:nvPr>
            <p:ph idx="1"/>
          </p:nvPr>
        </p:nvSpPr>
        <p:spPr>
          <a:xfrm>
            <a:off x="1973900" y="1583333"/>
            <a:ext cx="6453128" cy="45259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indent="0" algn="ctr">
              <a:buNone/>
            </a:pPr>
            <a:r>
              <a:rPr lang="en-US" altLang="en-US" sz="3600" dirty="0">
                <a:solidFill>
                  <a:srgbClr val="000000"/>
                </a:solidFill>
                <a:latin typeface="Arial Black" panose="020B0A04020102020204" pitchFamily="34" charset="0"/>
              </a:rPr>
              <a:t>Traditional consequences are not distasteful enough to make your teen want to give up the immediate pleasure that his misbehavior currently brings him.</a:t>
            </a:r>
            <a:endParaRPr lang="en-US" sz="3200" dirty="0"/>
          </a:p>
        </p:txBody>
      </p:sp>
      <p:pic>
        <p:nvPicPr>
          <p:cNvPr id="13" name="Picture 14" descr="C:\Users\Jenny Black PLL\AppData\Local\Microsoft\Windows\INetCache\IE\BMVRHE3Q\0511-0709-0620-2149_Judge_With_His_Gavel_clipart_image[1].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2696" y="2781790"/>
            <a:ext cx="2023672" cy="2400561"/>
          </a:xfrm>
          <a:prstGeom prst="rect">
            <a:avLst/>
          </a:prstGeom>
          <a:noFill/>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471" y="6414247"/>
            <a:ext cx="268941" cy="307777"/>
          </a:xfrm>
          <a:prstGeom prst="rect">
            <a:avLst/>
          </a:prstGeom>
          <a:noFill/>
        </p:spPr>
        <p:txBody>
          <a:bodyPr wrap="square" rtlCol="0">
            <a:spAutoFit/>
          </a:bodyPr>
          <a:lstStyle/>
          <a:p>
            <a:r>
              <a:rPr lang="en-US" sz="1400" b="1" dirty="0">
                <a:solidFill>
                  <a:schemeClr val="bg1"/>
                </a:solidFill>
              </a:rPr>
              <a:t>3</a:t>
            </a:r>
          </a:p>
        </p:txBody>
      </p:sp>
      <p:grpSp>
        <p:nvGrpSpPr>
          <p:cNvPr id="11" name="Group 10">
            <a:extLst>
              <a:ext uri="{FF2B5EF4-FFF2-40B4-BE49-F238E27FC236}">
                <a16:creationId xmlns:a16="http://schemas.microsoft.com/office/drawing/2014/main" id="{404D9222-DF5C-42FE-A145-D8331199D52E}"/>
              </a:ext>
            </a:extLst>
          </p:cNvPr>
          <p:cNvGrpSpPr/>
          <p:nvPr/>
        </p:nvGrpSpPr>
        <p:grpSpPr>
          <a:xfrm>
            <a:off x="443173" y="166947"/>
            <a:ext cx="8257654" cy="1329819"/>
            <a:chOff x="0" y="0"/>
            <a:chExt cx="7397945" cy="1080135"/>
          </a:xfrm>
        </p:grpSpPr>
        <p:sp>
          <p:nvSpPr>
            <p:cNvPr id="12" name="Text Box 2">
              <a:extLst>
                <a:ext uri="{FF2B5EF4-FFF2-40B4-BE49-F238E27FC236}">
                  <a16:creationId xmlns:a16="http://schemas.microsoft.com/office/drawing/2014/main" id="{79640935-DD1D-4DFE-A863-2A0E175E7D09}"/>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C643F211-1DD7-4310-AE2D-1E41C44D27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1743641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Rectangle 7"/>
          <p:cNvSpPr>
            <a:spLocks noChangeArrowheads="1"/>
          </p:cNvSpPr>
          <p:nvPr/>
        </p:nvSpPr>
        <p:spPr bwMode="auto">
          <a:xfrm>
            <a:off x="174260" y="1845204"/>
            <a:ext cx="8839200" cy="4536930"/>
          </a:xfrm>
          <a:prstGeom prst="rect">
            <a:avLst/>
          </a:prstGeom>
          <a:solidFill>
            <a:schemeClr val="bg2"/>
          </a:solidFill>
          <a:ln w="9525">
            <a:noFill/>
            <a:miter lim="800000"/>
            <a:headEnd/>
            <a:tailEnd/>
          </a:ln>
          <a:effectLst>
            <a:outerShdw blurRad="50800" dist="38100" dir="8100000" algn="tr" rotWithShape="0">
              <a:prstClr val="black">
                <a:alpha val="40000"/>
              </a:prstClr>
            </a:outerShdw>
          </a:effectLst>
        </p:spPr>
        <p:txBody>
          <a:bodyPr lIns="91436" tIns="45718" rIns="91436" bIns="45718"/>
          <a:lstStyle/>
          <a:p>
            <a:pPr marL="342900" indent="-342900" algn="ctr" eaLnBrk="1" hangingPunct="1">
              <a:spcBef>
                <a:spcPct val="20000"/>
              </a:spcBef>
              <a:buClr>
                <a:schemeClr val="accent1"/>
              </a:buClr>
              <a:buSzPct val="90000"/>
              <a:buFont typeface="Monotype Sorts" pitchFamily="2" charset="2"/>
              <a:buNone/>
              <a:defRPr/>
            </a:pPr>
            <a:r>
              <a:rPr kumimoji="1" lang="en-US" b="1" dirty="0"/>
              <a:t> </a:t>
            </a:r>
            <a:r>
              <a:rPr kumimoji="1" lang="en-US" sz="3200" b="1" dirty="0">
                <a:latin typeface="Arial Black" panose="020B0A04020102020204" pitchFamily="34" charset="0"/>
              </a:rPr>
              <a:t>Positive Teen Report</a:t>
            </a:r>
          </a:p>
          <a:p>
            <a:pPr marL="342900" indent="-342900" algn="ctr" eaLnBrk="1" hangingPunct="1">
              <a:spcBef>
                <a:spcPct val="20000"/>
              </a:spcBef>
              <a:buClr>
                <a:schemeClr val="accent1"/>
              </a:buClr>
              <a:buSzPct val="90000"/>
              <a:buFont typeface="Monotype Sorts" pitchFamily="2" charset="2"/>
              <a:buNone/>
              <a:defRPr/>
            </a:pPr>
            <a:r>
              <a:rPr kumimoji="1" lang="en-US" b="1" dirty="0">
                <a:latin typeface="Arial Narrow" panose="020B0606020202030204" pitchFamily="34" charset="0"/>
                <a:cs typeface="Arial" panose="020B0604020202020204" pitchFamily="34" charset="0"/>
              </a:rPr>
              <a:t>For:  ______________________________________                 </a:t>
            </a:r>
          </a:p>
          <a:p>
            <a:pPr marL="342900" indent="-342900" algn="ctr" eaLnBrk="1" hangingPunct="1">
              <a:spcBef>
                <a:spcPct val="20000"/>
              </a:spcBef>
              <a:buClr>
                <a:schemeClr val="accent1"/>
              </a:buClr>
              <a:buSzPct val="90000"/>
              <a:buFont typeface="Monotype Sorts" pitchFamily="2" charset="2"/>
              <a:buNone/>
              <a:defRPr/>
            </a:pPr>
            <a:endParaRPr kumimoji="1" lang="en-US" b="1" dirty="0">
              <a:latin typeface="Arial Narrow" panose="020B0606020202030204" pitchFamily="34" charset="0"/>
              <a:cs typeface="Arial" panose="020B0604020202020204" pitchFamily="34" charset="0"/>
            </a:endParaRPr>
          </a:p>
          <a:p>
            <a:pPr marL="342900" indent="-342900" algn="ctr" eaLnBrk="1" hangingPunct="1">
              <a:spcBef>
                <a:spcPct val="20000"/>
              </a:spcBef>
              <a:buClr>
                <a:schemeClr val="accent1"/>
              </a:buClr>
              <a:buSzPct val="90000"/>
              <a:buFont typeface="Monotype Sorts" pitchFamily="2" charset="2"/>
              <a:buNone/>
              <a:defRPr/>
            </a:pPr>
            <a:r>
              <a:rPr kumimoji="1" lang="en-US" b="1" dirty="0">
                <a:latin typeface="Arial Narrow" panose="020B0606020202030204" pitchFamily="34" charset="0"/>
                <a:cs typeface="Arial" panose="020B0604020202020204" pitchFamily="34" charset="0"/>
              </a:rPr>
              <a:t>___ Academics	___ Athletics	___ Creativity</a:t>
            </a:r>
          </a:p>
          <a:p>
            <a:pPr marL="342900" indent="-342900" algn="ctr" eaLnBrk="1" hangingPunct="1">
              <a:spcBef>
                <a:spcPct val="20000"/>
              </a:spcBef>
              <a:buClr>
                <a:schemeClr val="accent1"/>
              </a:buClr>
              <a:buSzPct val="90000"/>
              <a:buFont typeface="Monotype Sorts" pitchFamily="2" charset="2"/>
              <a:buNone/>
              <a:defRPr/>
            </a:pPr>
            <a:endParaRPr kumimoji="1" lang="en-US" sz="1000" b="1" dirty="0">
              <a:latin typeface="Arial Narrow" panose="020B0606020202030204" pitchFamily="34" charset="0"/>
              <a:cs typeface="Arial" panose="020B0604020202020204" pitchFamily="34" charset="0"/>
            </a:endParaRPr>
          </a:p>
          <a:p>
            <a:pPr marL="342900" indent="-342900" algn="ctr" eaLnBrk="1" hangingPunct="1">
              <a:spcBef>
                <a:spcPct val="20000"/>
              </a:spcBef>
              <a:buClr>
                <a:schemeClr val="accent1"/>
              </a:buClr>
              <a:buSzPct val="90000"/>
              <a:buFont typeface="Monotype Sorts" pitchFamily="2" charset="2"/>
              <a:buNone/>
              <a:defRPr/>
            </a:pPr>
            <a:r>
              <a:rPr kumimoji="1" lang="en-US" b="1" dirty="0">
                <a:latin typeface="Arial Narrow" panose="020B0606020202030204" pitchFamily="34" charset="0"/>
                <a:cs typeface="Arial" panose="020B0604020202020204" pitchFamily="34" charset="0"/>
              </a:rPr>
              <a:t>		___ Concern for others	___ Performed well under stress  </a:t>
            </a:r>
          </a:p>
          <a:p>
            <a:pPr marL="342900" indent="-342900" algn="ctr" eaLnBrk="1" hangingPunct="1">
              <a:spcBef>
                <a:spcPct val="20000"/>
              </a:spcBef>
              <a:buClr>
                <a:schemeClr val="accent1"/>
              </a:buClr>
              <a:buSzPct val="90000"/>
              <a:buFont typeface="Monotype Sorts" pitchFamily="2" charset="2"/>
              <a:buNone/>
              <a:defRPr/>
            </a:pPr>
            <a:endParaRPr kumimoji="1" lang="en-US" sz="1000" b="1" dirty="0">
              <a:latin typeface="Arial Narrow" panose="020B0606020202030204" pitchFamily="34" charset="0"/>
              <a:cs typeface="Arial" panose="020B0604020202020204" pitchFamily="34" charset="0"/>
            </a:endParaRPr>
          </a:p>
          <a:p>
            <a:pPr marL="342900" indent="-342900" algn="ctr" eaLnBrk="1" hangingPunct="1">
              <a:spcBef>
                <a:spcPct val="20000"/>
              </a:spcBef>
              <a:buClr>
                <a:schemeClr val="accent1"/>
              </a:buClr>
              <a:buSzPct val="90000"/>
              <a:buFont typeface="Monotype Sorts" pitchFamily="2" charset="2"/>
              <a:buNone/>
              <a:defRPr/>
            </a:pPr>
            <a:r>
              <a:rPr kumimoji="1" lang="en-US" b="1" dirty="0">
                <a:latin typeface="Arial Narrow" panose="020B0606020202030204" pitchFamily="34" charset="0"/>
                <a:cs typeface="Arial" panose="020B0604020202020204" pitchFamily="34" charset="0"/>
              </a:rPr>
              <a:t>___ Did chores without being asked	___ Avoided an argument</a:t>
            </a:r>
          </a:p>
          <a:p>
            <a:pPr marL="342900" indent="-342900" algn="ctr" eaLnBrk="1" hangingPunct="1">
              <a:spcBef>
                <a:spcPct val="20000"/>
              </a:spcBef>
              <a:buClr>
                <a:schemeClr val="accent1"/>
              </a:buClr>
              <a:buSzPct val="90000"/>
              <a:buFont typeface="Monotype Sorts" pitchFamily="2" charset="2"/>
              <a:buNone/>
              <a:defRPr/>
            </a:pPr>
            <a:endParaRPr kumimoji="1" lang="en-US" sz="1050" b="1" dirty="0">
              <a:latin typeface="Arial Narrow" panose="020B0606020202030204" pitchFamily="34" charset="0"/>
              <a:cs typeface="Arial" panose="020B0604020202020204" pitchFamily="34" charset="0"/>
            </a:endParaRPr>
          </a:p>
          <a:p>
            <a:pPr marL="342900" indent="-342900" algn="ctr" eaLnBrk="1" hangingPunct="1">
              <a:spcBef>
                <a:spcPct val="20000"/>
              </a:spcBef>
              <a:buClr>
                <a:schemeClr val="accent1"/>
              </a:buClr>
              <a:buSzPct val="90000"/>
              <a:buFont typeface="Monotype Sorts" pitchFamily="2" charset="2"/>
              <a:buNone/>
              <a:defRPr/>
            </a:pPr>
            <a:r>
              <a:rPr kumimoji="1" lang="en-US" b="1" dirty="0">
                <a:latin typeface="Arial Narrow" panose="020B0606020202030204" pitchFamily="34" charset="0"/>
                <a:cs typeface="Arial" panose="020B0604020202020204" pitchFamily="34" charset="0"/>
              </a:rPr>
              <a:t> ___ Job Performance 	___ Respectful	     ___ Other</a:t>
            </a:r>
          </a:p>
          <a:p>
            <a:pPr marL="342900" indent="-342900" algn="ctr" eaLnBrk="1" hangingPunct="1">
              <a:spcBef>
                <a:spcPct val="20000"/>
              </a:spcBef>
              <a:buClr>
                <a:schemeClr val="accent1"/>
              </a:buClr>
              <a:buSzPct val="90000"/>
              <a:buFont typeface="Monotype Sorts" pitchFamily="2" charset="2"/>
              <a:buNone/>
              <a:defRPr/>
            </a:pPr>
            <a:endParaRPr kumimoji="1" lang="en-US" sz="1900" b="1" dirty="0">
              <a:effectLst>
                <a:outerShdw blurRad="38100" dist="38100" dir="2700000" algn="tl">
                  <a:srgbClr val="000000"/>
                </a:outerShdw>
              </a:effectLst>
              <a:latin typeface="Arial Narrow" panose="020B0606020202030204" pitchFamily="34" charset="0"/>
            </a:endParaRPr>
          </a:p>
          <a:p>
            <a:pPr marL="342900" indent="-342900" algn="ctr" eaLnBrk="1" hangingPunct="1">
              <a:spcBef>
                <a:spcPct val="20000"/>
              </a:spcBef>
              <a:buClr>
                <a:schemeClr val="accent1"/>
              </a:buClr>
              <a:buSzPct val="90000"/>
              <a:buFont typeface="Monotype Sorts" pitchFamily="2" charset="2"/>
              <a:buNone/>
              <a:defRPr/>
            </a:pPr>
            <a:endParaRPr kumimoji="1" lang="en-US" sz="2300" b="1" dirty="0">
              <a:effectLst>
                <a:outerShdw blurRad="38100" dist="38100" dir="2700000" algn="tl">
                  <a:srgbClr val="000000"/>
                </a:outerShdw>
              </a:effectLst>
              <a:latin typeface="Arial Narrow" panose="020B0606020202030204" pitchFamily="34" charset="0"/>
            </a:endParaRPr>
          </a:p>
          <a:p>
            <a:pPr marL="342900" indent="-342900" algn="ctr" eaLnBrk="1" hangingPunct="1">
              <a:spcBef>
                <a:spcPct val="20000"/>
              </a:spcBef>
              <a:buClr>
                <a:schemeClr val="accent1"/>
              </a:buClr>
              <a:buSzPct val="90000"/>
              <a:buFont typeface="Monotype Sorts" pitchFamily="2" charset="2"/>
              <a:buNone/>
              <a:defRPr/>
            </a:pPr>
            <a:r>
              <a:rPr kumimoji="1" lang="en-US" sz="1900" b="1" dirty="0">
                <a:effectLst>
                  <a:outerShdw blurRad="38100" dist="38100" dir="2700000" algn="tl">
                    <a:srgbClr val="000000"/>
                  </a:outerShdw>
                </a:effectLst>
                <a:latin typeface="Arial Narrow" panose="020B0606020202030204" pitchFamily="34" charset="0"/>
              </a:rPr>
              <a:t>		</a:t>
            </a:r>
            <a:endParaRPr kumimoji="1" lang="en-US" sz="3200" b="1" dirty="0">
              <a:effectLst>
                <a:outerShdw blurRad="38100" dist="38100" dir="2700000" algn="tl">
                  <a:srgbClr val="000000"/>
                </a:outerShdw>
              </a:effectLst>
              <a:latin typeface="Arial Narrow" panose="020B0606020202030204" pitchFamily="34" charset="0"/>
            </a:endParaRPr>
          </a:p>
        </p:txBody>
      </p:sp>
      <p:sp>
        <p:nvSpPr>
          <p:cNvPr id="9" name="AutoShape 10"/>
          <p:cNvSpPr>
            <a:spLocks noChangeArrowheads="1"/>
          </p:cNvSpPr>
          <p:nvPr/>
        </p:nvSpPr>
        <p:spPr bwMode="auto">
          <a:xfrm>
            <a:off x="7049472" y="1985364"/>
            <a:ext cx="1905000" cy="1600200"/>
          </a:xfrm>
          <a:prstGeom prst="sun">
            <a:avLst>
              <a:gd name="adj" fmla="val 25000"/>
            </a:avLst>
          </a:prstGeom>
          <a:ln>
            <a:headEnd/>
            <a:tailEnd/>
          </a:ln>
          <a:effectLst>
            <a:outerShdw blurRad="50800" dist="38100" dir="16200000"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none" anchor="ct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buClrTx/>
              <a:buSzTx/>
              <a:buFontTx/>
              <a:buNone/>
            </a:pPr>
            <a:r>
              <a:rPr kumimoji="0" lang="en-US" altLang="en-US" sz="1400" dirty="0"/>
              <a:t>You </a:t>
            </a:r>
          </a:p>
          <a:p>
            <a:pPr algn="ctr">
              <a:spcBef>
                <a:spcPct val="0"/>
              </a:spcBef>
              <a:buClrTx/>
              <a:buSzTx/>
              <a:buFontTx/>
              <a:buNone/>
            </a:pPr>
            <a:r>
              <a:rPr kumimoji="0" lang="en-US" altLang="en-US" sz="1400" dirty="0"/>
              <a:t>Did</a:t>
            </a:r>
          </a:p>
          <a:p>
            <a:pPr algn="ctr">
              <a:spcBef>
                <a:spcPct val="0"/>
              </a:spcBef>
              <a:buClrTx/>
              <a:buSzTx/>
              <a:buFontTx/>
              <a:buNone/>
            </a:pPr>
            <a:r>
              <a:rPr kumimoji="0" lang="en-US" altLang="en-US" sz="1400" dirty="0"/>
              <a:t>It!</a:t>
            </a:r>
          </a:p>
        </p:txBody>
      </p:sp>
      <p:sp>
        <p:nvSpPr>
          <p:cNvPr id="11" name="AutoShape 8"/>
          <p:cNvSpPr>
            <a:spLocks noChangeArrowheads="1"/>
          </p:cNvSpPr>
          <p:nvPr/>
        </p:nvSpPr>
        <p:spPr bwMode="auto">
          <a:xfrm>
            <a:off x="213448" y="1985364"/>
            <a:ext cx="1905000" cy="1600200"/>
          </a:xfrm>
          <a:prstGeom prst="sun">
            <a:avLst>
              <a:gd name="adj" fmla="val 25000"/>
            </a:avLst>
          </a:prstGeom>
          <a:ln>
            <a:headEnd/>
            <a:tailEnd/>
          </a:ln>
          <a:effectLst>
            <a:outerShdw blurRad="50800" dist="38100" dir="16200000"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none" anchor="ct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lgn="ctr">
              <a:spcBef>
                <a:spcPct val="0"/>
              </a:spcBef>
              <a:buClrTx/>
              <a:buSzTx/>
              <a:buFontTx/>
              <a:buNone/>
            </a:pPr>
            <a:r>
              <a:rPr kumimoji="0" lang="en-US" altLang="en-US" sz="1400" dirty="0"/>
              <a:t>I</a:t>
            </a:r>
          </a:p>
          <a:p>
            <a:pPr algn="ctr">
              <a:spcBef>
                <a:spcPct val="0"/>
              </a:spcBef>
              <a:buClrTx/>
              <a:buSzTx/>
              <a:buFontTx/>
              <a:buNone/>
            </a:pPr>
            <a:r>
              <a:rPr kumimoji="0" lang="en-US" altLang="en-US" sz="1400" dirty="0"/>
              <a:t>Saw</a:t>
            </a:r>
          </a:p>
          <a:p>
            <a:pPr algn="ctr">
              <a:spcBef>
                <a:spcPct val="0"/>
              </a:spcBef>
              <a:buClrTx/>
              <a:buSzTx/>
              <a:buFontTx/>
              <a:buNone/>
            </a:pPr>
            <a:r>
              <a:rPr kumimoji="0" lang="en-US" altLang="en-US" sz="1400" dirty="0"/>
              <a:t>It!</a:t>
            </a:r>
          </a:p>
        </p:txBody>
      </p:sp>
      <p:sp>
        <p:nvSpPr>
          <p:cNvPr id="12" name="Text Box 9"/>
          <p:cNvSpPr txBox="1">
            <a:spLocks noChangeArrowheads="1"/>
          </p:cNvSpPr>
          <p:nvPr/>
        </p:nvSpPr>
        <p:spPr bwMode="auto">
          <a:xfrm>
            <a:off x="255012" y="4935584"/>
            <a:ext cx="8458200" cy="1446550"/>
          </a:xfrm>
          <a:prstGeom prst="rect">
            <a:avLst/>
          </a:prstGeom>
          <a:noFill/>
          <a:ln w="9525">
            <a:noFill/>
            <a:miter lim="800000"/>
            <a:headEnd/>
            <a:tailEnd/>
          </a:ln>
        </p:spPr>
        <p:txBody>
          <a:bodyPr>
            <a:spAutoFit/>
          </a:bodyPr>
          <a:lstStyle/>
          <a:p>
            <a:pPr algn="ctr">
              <a:spcBef>
                <a:spcPct val="50000"/>
              </a:spcBef>
              <a:defRPr/>
            </a:pPr>
            <a:r>
              <a:rPr lang="en-US" sz="1600" b="1" i="1" dirty="0">
                <a:solidFill>
                  <a:srgbClr val="0070C0"/>
                </a:solidFill>
                <a:latin typeface="Arial Narrow" panose="020B0606020202030204" pitchFamily="34" charset="0"/>
                <a:cs typeface="Arial" panose="020B0604020202020204" pitchFamily="34" charset="0"/>
              </a:rPr>
              <a:t>You are being recognized for going beyond the call of duty!  </a:t>
            </a:r>
          </a:p>
          <a:p>
            <a:pPr algn="ctr">
              <a:spcBef>
                <a:spcPct val="50000"/>
              </a:spcBef>
              <a:defRPr/>
            </a:pPr>
            <a:r>
              <a:rPr lang="en-US" sz="1600" b="1" i="1" dirty="0">
                <a:solidFill>
                  <a:srgbClr val="0070C0"/>
                </a:solidFill>
                <a:latin typeface="Arial Narrow" panose="020B0606020202030204" pitchFamily="34" charset="0"/>
                <a:cs typeface="Arial" panose="020B0604020202020204" pitchFamily="34" charset="0"/>
              </a:rPr>
              <a:t>Keep moving forward!  You’re fantastic!</a:t>
            </a:r>
          </a:p>
          <a:p>
            <a:pPr algn="ctr">
              <a:spcBef>
                <a:spcPct val="50000"/>
              </a:spcBef>
              <a:defRPr/>
            </a:pPr>
            <a:r>
              <a:rPr lang="en-US" sz="1600" b="1" dirty="0">
                <a:latin typeface="Arial Narrow" panose="020B0606020202030204" pitchFamily="34" charset="0"/>
                <a:cs typeface="Arial" panose="020B0604020202020204" pitchFamily="34" charset="0"/>
              </a:rPr>
              <a:t>____________________________________	____________________</a:t>
            </a:r>
          </a:p>
          <a:p>
            <a:pPr algn="ctr">
              <a:spcBef>
                <a:spcPct val="50000"/>
              </a:spcBef>
              <a:defRPr/>
            </a:pPr>
            <a:r>
              <a:rPr lang="en-US" sz="1600" b="1" dirty="0">
                <a:latin typeface="Arial Narrow" panose="020B0606020202030204" pitchFamily="34" charset="0"/>
                <a:cs typeface="Arial" panose="020B0604020202020204" pitchFamily="34" charset="0"/>
              </a:rPr>
              <a:t>Parent’s Signature			Date</a:t>
            </a:r>
          </a:p>
        </p:txBody>
      </p:sp>
      <p:sp>
        <p:nvSpPr>
          <p:cNvPr id="13" name="TextBox 12"/>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30</a:t>
            </a:r>
          </a:p>
        </p:txBody>
      </p:sp>
      <p:grpSp>
        <p:nvGrpSpPr>
          <p:cNvPr id="14" name="Group 13">
            <a:extLst>
              <a:ext uri="{FF2B5EF4-FFF2-40B4-BE49-F238E27FC236}">
                <a16:creationId xmlns:a16="http://schemas.microsoft.com/office/drawing/2014/main" id="{4EB4E072-FF31-401D-962F-EDB407F968AE}"/>
              </a:ext>
            </a:extLst>
          </p:cNvPr>
          <p:cNvGrpSpPr/>
          <p:nvPr/>
        </p:nvGrpSpPr>
        <p:grpSpPr>
          <a:xfrm>
            <a:off x="443173" y="166947"/>
            <a:ext cx="8257654" cy="1329819"/>
            <a:chOff x="0" y="0"/>
            <a:chExt cx="7397945" cy="1080135"/>
          </a:xfrm>
        </p:grpSpPr>
        <p:sp>
          <p:nvSpPr>
            <p:cNvPr id="15" name="Text Box 2">
              <a:extLst>
                <a:ext uri="{FF2B5EF4-FFF2-40B4-BE49-F238E27FC236}">
                  <a16:creationId xmlns:a16="http://schemas.microsoft.com/office/drawing/2014/main" id="{B8BE83CE-6BBA-40EE-BFE3-7333083071C4}"/>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FIVE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AC166182-F9ED-4B01-83CB-CCF097F3FF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530427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5" name="TextBox 4">
            <a:extLst>
              <a:ext uri="{FF2B5EF4-FFF2-40B4-BE49-F238E27FC236}">
                <a16:creationId xmlns:a16="http://schemas.microsoft.com/office/drawing/2014/main" id="{3642F607-3660-4179-82DD-5B301C45444F}"/>
              </a:ext>
            </a:extLst>
          </p:cNvPr>
          <p:cNvSpPr txBox="1"/>
          <p:nvPr/>
        </p:nvSpPr>
        <p:spPr>
          <a:xfrm>
            <a:off x="2748395" y="4255176"/>
            <a:ext cx="3647209" cy="1015663"/>
          </a:xfrm>
          <a:prstGeom prst="rect">
            <a:avLst/>
          </a:prstGeom>
          <a:noFill/>
        </p:spPr>
        <p:txBody>
          <a:bodyPr wrap="square" rtlCol="0">
            <a:spAutoFit/>
          </a:bodyPr>
          <a:lstStyle/>
          <a:p>
            <a:pPr algn="ctr"/>
            <a:r>
              <a:rPr lang="en-US" sz="6000" dirty="0">
                <a:solidFill>
                  <a:srgbClr val="005A78"/>
                </a:solidFill>
                <a:effectLst>
                  <a:outerShdw blurRad="38100" dist="38100" dir="2700000" algn="tl">
                    <a:srgbClr val="000000">
                      <a:alpha val="43137"/>
                    </a:srgbClr>
                  </a:outerShdw>
                </a:effectLst>
                <a:latin typeface="Arial Black" panose="020B0A04020102020204" pitchFamily="34" charset="0"/>
              </a:rPr>
              <a:t>Group 6</a:t>
            </a:r>
          </a:p>
        </p:txBody>
      </p:sp>
      <p:pic>
        <p:nvPicPr>
          <p:cNvPr id="7" name="Picture 6" descr="A picture containing drawing&#10;&#10;Description automatically generated">
            <a:extLst>
              <a:ext uri="{FF2B5EF4-FFF2-40B4-BE49-F238E27FC236}">
                <a16:creationId xmlns:a16="http://schemas.microsoft.com/office/drawing/2014/main" id="{DA98311B-488E-4225-8732-81D17CC73C02}"/>
              </a:ext>
            </a:extLst>
          </p:cNvPr>
          <p:cNvPicPr>
            <a:picLocks noChangeAspect="1"/>
          </p:cNvPicPr>
          <p:nvPr/>
        </p:nvPicPr>
        <p:blipFill>
          <a:blip r:embed="rId2"/>
          <a:stretch>
            <a:fillRect/>
          </a:stretch>
        </p:blipFill>
        <p:spPr>
          <a:xfrm>
            <a:off x="2106066" y="905691"/>
            <a:ext cx="5088622" cy="3160065"/>
          </a:xfrm>
          <a:prstGeom prst="rect">
            <a:avLst/>
          </a:prstGeom>
        </p:spPr>
      </p:pic>
    </p:spTree>
    <p:extLst>
      <p:ext uri="{BB962C8B-B14F-4D97-AF65-F5344CB8AC3E}">
        <p14:creationId xmlns:p14="http://schemas.microsoft.com/office/powerpoint/2010/main" val="132006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1"/>
          <p:cNvSpPr>
            <a:spLocks noGrp="1"/>
          </p:cNvSpPr>
          <p:nvPr>
            <p:ph idx="1"/>
          </p:nvPr>
        </p:nvSpPr>
        <p:spPr>
          <a:xfrm>
            <a:off x="808567" y="1454046"/>
            <a:ext cx="8229600" cy="4901783"/>
          </a:xfrm>
          <a:noFill/>
          <a:ln>
            <a:noFill/>
          </a:ln>
          <a:effectLst>
            <a:outerShdw blurRad="50800" dist="38100" dir="5400000" algn="t" rotWithShape="0">
              <a:prstClr val="black">
                <a:alpha val="40000"/>
              </a:prstClr>
            </a:outerShdw>
          </a:effectLst>
        </p:spPr>
        <p:txBody>
          <a:bodyPr>
            <a:noAutofit/>
          </a:bodyPr>
          <a:lstStyle/>
          <a:p>
            <a:pPr marL="0" indent="0" algn="ctr">
              <a:buNone/>
            </a:pPr>
            <a:r>
              <a:rPr lang="en-US" altLang="en-US" sz="4000" dirty="0">
                <a:solidFill>
                  <a:srgbClr val="000000"/>
                </a:solidFill>
                <a:latin typeface="Arial Black" pitchFamily="34" charset="0"/>
              </a:rPr>
              <a:t> </a:t>
            </a:r>
          </a:p>
          <a:p>
            <a:pPr marL="0" indent="0" algn="ctr">
              <a:buNone/>
            </a:pPr>
            <a:r>
              <a:rPr lang="en-US" altLang="en-US" sz="4000" dirty="0">
                <a:solidFill>
                  <a:srgbClr val="000000"/>
                </a:solidFill>
                <a:latin typeface="Arial Black" pitchFamily="34" charset="0"/>
              </a:rPr>
              <a:t>Did it look like the boy had plenty of structure, limits, and discipline? </a:t>
            </a:r>
          </a:p>
          <a:p>
            <a:pPr marL="0" indent="0" algn="ctr">
              <a:buNone/>
            </a:pPr>
            <a:endParaRPr lang="en-US" altLang="en-US" sz="1200" dirty="0">
              <a:solidFill>
                <a:srgbClr val="000000"/>
              </a:solidFill>
              <a:latin typeface="Arial Black" pitchFamily="34" charset="0"/>
            </a:endParaRPr>
          </a:p>
          <a:p>
            <a:pPr marL="0" indent="0" algn="ctr">
              <a:buNone/>
            </a:pPr>
            <a:r>
              <a:rPr lang="en-US" altLang="en-US" sz="4000" dirty="0">
                <a:solidFill>
                  <a:srgbClr val="000000"/>
                </a:solidFill>
                <a:latin typeface="Arial Black" pitchFamily="34" charset="0"/>
              </a:rPr>
              <a:t>Why was this not enough? </a:t>
            </a:r>
            <a:br>
              <a:rPr lang="en-US" altLang="en-US" sz="4000" dirty="0">
                <a:solidFill>
                  <a:srgbClr val="000000"/>
                </a:solidFill>
                <a:latin typeface="Arial Black" pitchFamily="34" charset="0"/>
              </a:rPr>
            </a:br>
            <a:endParaRPr lang="en-US" altLang="en-US" sz="4000" dirty="0">
              <a:solidFill>
                <a:srgbClr val="000000"/>
              </a:solidFill>
              <a:latin typeface="Arial Black" pitchFamily="34" charset="0"/>
            </a:endParaRPr>
          </a:p>
          <a:p>
            <a:pPr marL="0" indent="0">
              <a:buNone/>
            </a:pPr>
            <a:r>
              <a:rPr lang="en-US" altLang="en-US" sz="4000" dirty="0">
                <a:solidFill>
                  <a:srgbClr val="000000"/>
                </a:solidFill>
                <a:latin typeface="Arial Black" pitchFamily="34" charset="0"/>
              </a:rPr>
              <a:t>  What was missing?</a:t>
            </a:r>
            <a:endParaRPr lang="en-US" sz="4000" dirty="0"/>
          </a:p>
        </p:txBody>
      </p:sp>
      <p:pic>
        <p:nvPicPr>
          <p:cNvPr id="9" name="Picture 12" descr="C:\Users\Jenny Black PLL\AppData\Local\Microsoft\Windows\INetCache\IE\BMVRHE3Q\Movie_Cut_Boar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10" y="2119118"/>
            <a:ext cx="636519" cy="6986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Users\Jenny Black PLL\AppData\Local\Microsoft\Windows\INetCache\IE\BMVRHE3Q\Movie_Cut_Boar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31" y="5531842"/>
            <a:ext cx="636519" cy="6986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Jenny Black PLL\AppData\Local\Microsoft\Windows\INetCache\IE\BMVRHE3Q\Movie_Cut_Boar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32" y="4158623"/>
            <a:ext cx="636519" cy="6986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32</a:t>
            </a:r>
          </a:p>
        </p:txBody>
      </p:sp>
      <p:grpSp>
        <p:nvGrpSpPr>
          <p:cNvPr id="15" name="Group 14">
            <a:extLst>
              <a:ext uri="{FF2B5EF4-FFF2-40B4-BE49-F238E27FC236}">
                <a16:creationId xmlns:a16="http://schemas.microsoft.com/office/drawing/2014/main" id="{4BA1C8DA-F0F7-4422-9D4B-C9960FDA3270}"/>
              </a:ext>
            </a:extLst>
          </p:cNvPr>
          <p:cNvGrpSpPr/>
          <p:nvPr/>
        </p:nvGrpSpPr>
        <p:grpSpPr>
          <a:xfrm>
            <a:off x="443173" y="166947"/>
            <a:ext cx="8257654" cy="1329819"/>
            <a:chOff x="0" y="0"/>
            <a:chExt cx="7397945" cy="1080135"/>
          </a:xfrm>
        </p:grpSpPr>
        <p:sp>
          <p:nvSpPr>
            <p:cNvPr id="16" name="Text Box 2">
              <a:extLst>
                <a:ext uri="{FF2B5EF4-FFF2-40B4-BE49-F238E27FC236}">
                  <a16:creationId xmlns:a16="http://schemas.microsoft.com/office/drawing/2014/main" id="{3974E91B-2370-49EB-A5A9-7449D0098A67}"/>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71FF6034-5F98-4C25-BD99-63F52B1B57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pic>
        <p:nvPicPr>
          <p:cNvPr id="13" name="Picture 16" descr="C:\Users\Jenny Black PLL\AppData\Local\Microsoft\Windows\INetCache\IE\BMVRHE3Q\Movie-Camera-13492-mediu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410" y="162642"/>
            <a:ext cx="1386591" cy="143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64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1"/>
          <p:cNvSpPr>
            <a:spLocks noGrp="1"/>
          </p:cNvSpPr>
          <p:nvPr>
            <p:ph idx="1"/>
          </p:nvPr>
        </p:nvSpPr>
        <p:spPr>
          <a:xfrm>
            <a:off x="457200" y="1424066"/>
            <a:ext cx="8229600" cy="4901783"/>
          </a:xfrm>
        </p:spPr>
        <p:txBody>
          <a:bodyPr>
            <a:normAutofit fontScale="92500" lnSpcReduction="10000"/>
          </a:bodyPr>
          <a:lstStyle/>
          <a:p>
            <a:pPr marL="0" indent="0" algn="ctr">
              <a:buNone/>
            </a:pPr>
            <a:endParaRPr lang="en-US" altLang="en-US" sz="3500" dirty="0">
              <a:solidFill>
                <a:srgbClr val="FF0000"/>
              </a:solidFill>
              <a:latin typeface="Arial Black" pitchFamily="34" charset="0"/>
            </a:endParaRPr>
          </a:p>
          <a:p>
            <a:pPr marL="0" indent="0">
              <a:buNone/>
            </a:pPr>
            <a:r>
              <a:rPr lang="en-US" altLang="en-US" sz="3500" dirty="0">
                <a:solidFill>
                  <a:srgbClr val="FF0000"/>
                </a:solidFill>
                <a:latin typeface="Arial Black" pitchFamily="34" charset="0"/>
              </a:rPr>
              <a:t>Do you believe the latest research that states:</a:t>
            </a:r>
          </a:p>
          <a:p>
            <a:pPr marL="0" indent="0" algn="ctr">
              <a:buNone/>
            </a:pPr>
            <a:endParaRPr lang="en-US" altLang="en-US" sz="3500" dirty="0">
              <a:solidFill>
                <a:srgbClr val="000000"/>
              </a:solidFill>
              <a:latin typeface="Arial Black" pitchFamily="34" charset="0"/>
            </a:endParaRPr>
          </a:p>
          <a:p>
            <a:pPr marL="0" indent="0" algn="ctr">
              <a:buNone/>
            </a:pPr>
            <a:endParaRPr lang="en-US" altLang="en-US" sz="3500" dirty="0">
              <a:solidFill>
                <a:srgbClr val="000000"/>
              </a:solidFill>
              <a:latin typeface="Arial Black" pitchFamily="34" charset="0"/>
            </a:endParaRPr>
          </a:p>
          <a:p>
            <a:pPr marL="0" indent="0" algn="ctr">
              <a:buNone/>
            </a:pPr>
            <a:r>
              <a:rPr lang="en-US" altLang="en-US" sz="3500" dirty="0">
                <a:solidFill>
                  <a:srgbClr val="000000"/>
                </a:solidFill>
                <a:latin typeface="Arial Black" pitchFamily="34" charset="0"/>
              </a:rPr>
              <a:t>A child or teen’s misbehavior is as much connected to a lack of limits as it is to a lack of love and nurturance between parent and child.</a:t>
            </a:r>
            <a:endParaRPr lang="en-US" sz="3500" dirty="0"/>
          </a:p>
        </p:txBody>
      </p:sp>
      <p:pic>
        <p:nvPicPr>
          <p:cNvPr id="9" name="Picture 7" descr="C:\Users\Jenny Black PLL\AppData\Local\Microsoft\Windows\INetCache\IE\BMVRHE3Q\graphs_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886" y="2533339"/>
            <a:ext cx="3936165" cy="13493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33</a:t>
            </a:r>
          </a:p>
        </p:txBody>
      </p:sp>
      <p:grpSp>
        <p:nvGrpSpPr>
          <p:cNvPr id="13" name="Group 12">
            <a:extLst>
              <a:ext uri="{FF2B5EF4-FFF2-40B4-BE49-F238E27FC236}">
                <a16:creationId xmlns:a16="http://schemas.microsoft.com/office/drawing/2014/main" id="{10E6DB6A-A589-4A95-9B83-C4AAAC4C0B6B}"/>
              </a:ext>
            </a:extLst>
          </p:cNvPr>
          <p:cNvGrpSpPr/>
          <p:nvPr/>
        </p:nvGrpSpPr>
        <p:grpSpPr>
          <a:xfrm>
            <a:off x="443173" y="166947"/>
            <a:ext cx="8257654" cy="1329819"/>
            <a:chOff x="0" y="0"/>
            <a:chExt cx="7397945" cy="1080135"/>
          </a:xfrm>
        </p:grpSpPr>
        <p:sp>
          <p:nvSpPr>
            <p:cNvPr id="14" name="Text Box 2">
              <a:extLst>
                <a:ext uri="{FF2B5EF4-FFF2-40B4-BE49-F238E27FC236}">
                  <a16:creationId xmlns:a16="http://schemas.microsoft.com/office/drawing/2014/main" id="{80B6DBD7-3D1E-4100-83BD-21B3B8017AB4}"/>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31CCD2D2-A9D0-41D7-BC68-494CF9C6A8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1649866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grpSp>
        <p:nvGrpSpPr>
          <p:cNvPr id="4" name="Group 3"/>
          <p:cNvGrpSpPr/>
          <p:nvPr/>
        </p:nvGrpSpPr>
        <p:grpSpPr>
          <a:xfrm>
            <a:off x="477393" y="1113256"/>
            <a:ext cx="8570417" cy="5312449"/>
            <a:chOff x="477393" y="1113256"/>
            <a:chExt cx="8570417" cy="5312449"/>
          </a:xfrm>
        </p:grpSpPr>
        <p:sp>
          <p:nvSpPr>
            <p:cNvPr id="11" name="Rectangle 2"/>
            <p:cNvSpPr>
              <a:spLocks noChangeArrowheads="1"/>
            </p:cNvSpPr>
            <p:nvPr/>
          </p:nvSpPr>
          <p:spPr bwMode="auto">
            <a:xfrm>
              <a:off x="1398143" y="1113256"/>
              <a:ext cx="7529513" cy="942975"/>
            </a:xfrm>
            <a:prstGeom prst="rect">
              <a:avLst/>
            </a:prstGeom>
            <a:noFill/>
            <a:ln w="9525">
              <a:noFill/>
              <a:miter lim="800000"/>
              <a:headEnd/>
              <a:tailEnd/>
            </a:ln>
            <a:effectLst/>
          </p:spPr>
          <p:txBody>
            <a:bodyPr lIns="91436" tIns="45718" rIns="91436" bIns="45718" anchor="ctr"/>
            <a:lstStyle/>
            <a:p>
              <a:pPr algn="ctr">
                <a:defRPr/>
              </a:pPr>
              <a:r>
                <a:rPr lang="en-US" sz="3600" b="1" dirty="0">
                  <a:effectLst>
                    <a:outerShdw blurRad="38100" dist="38100" dir="2700000" algn="tl">
                      <a:srgbClr val="000000"/>
                    </a:outerShdw>
                  </a:effectLst>
                  <a:latin typeface="Tahoma" pitchFamily="34" charset="0"/>
                  <a:cs typeface="+mn-cs"/>
                </a:rPr>
                <a:t>    The Big </a:t>
              </a:r>
              <a:r>
                <a:rPr lang="en-US" sz="3600" b="1" dirty="0">
                  <a:effectLst>
                    <a:outerShdw blurRad="38100" dist="38100" dir="2700000" algn="tl">
                      <a:srgbClr val="000000">
                        <a:alpha val="43137"/>
                      </a:srgbClr>
                    </a:outerShdw>
                  </a:effectLst>
                  <a:latin typeface="Tahoma" pitchFamily="34" charset="0"/>
                  <a:cs typeface="+mn-cs"/>
                </a:rPr>
                <a:t>Chill</a:t>
              </a:r>
              <a:r>
                <a:rPr lang="en-US" sz="3600" b="1" dirty="0">
                  <a:effectLst>
                    <a:outerShdw blurRad="38100" dist="38100" dir="2700000" algn="tl">
                      <a:srgbClr val="000000"/>
                    </a:outerShdw>
                  </a:effectLst>
                  <a:latin typeface="Tahoma" pitchFamily="34" charset="0"/>
                  <a:cs typeface="+mn-cs"/>
                </a:rPr>
                <a:t> Timeline</a:t>
              </a:r>
            </a:p>
          </p:txBody>
        </p:sp>
        <p:sp>
          <p:nvSpPr>
            <p:cNvPr id="12" name="Rectangle 11"/>
            <p:cNvSpPr>
              <a:spLocks noChangeArrowheads="1"/>
            </p:cNvSpPr>
            <p:nvPr/>
          </p:nvSpPr>
          <p:spPr bwMode="auto">
            <a:xfrm>
              <a:off x="524655" y="1955723"/>
              <a:ext cx="18415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ctr">
                <a:defRPr/>
              </a:pPr>
              <a:r>
                <a:rPr kumimoji="1" lang="en-US" b="1" dirty="0">
                  <a:solidFill>
                    <a:srgbClr val="FFFF66"/>
                  </a:solidFill>
                  <a:latin typeface="Tahoma" pitchFamily="34" charset="0"/>
                  <a:cs typeface="+mn-cs"/>
                </a:rPr>
                <a:t>STAGE 1</a:t>
              </a:r>
              <a:endParaRPr kumimoji="1" lang="en-US" dirty="0">
                <a:solidFill>
                  <a:srgbClr val="FFFF66"/>
                </a:solidFill>
                <a:latin typeface="CastleT" pitchFamily="34" charset="0"/>
                <a:cs typeface="+mn-cs"/>
              </a:endParaRPr>
            </a:p>
          </p:txBody>
        </p:sp>
        <p:sp>
          <p:nvSpPr>
            <p:cNvPr id="13" name="Rectangle 7"/>
            <p:cNvSpPr>
              <a:spLocks noChangeArrowheads="1"/>
            </p:cNvSpPr>
            <p:nvPr/>
          </p:nvSpPr>
          <p:spPr bwMode="auto">
            <a:xfrm>
              <a:off x="477393" y="3078163"/>
              <a:ext cx="18415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ctr">
                <a:defRPr/>
              </a:pPr>
              <a:r>
                <a:rPr kumimoji="1" lang="en-US" b="1" dirty="0">
                  <a:solidFill>
                    <a:srgbClr val="FFFF66"/>
                  </a:solidFill>
                  <a:latin typeface="Tahoma" pitchFamily="34" charset="0"/>
                  <a:cs typeface="+mn-cs"/>
                </a:rPr>
                <a:t>STAGE 2</a:t>
              </a:r>
              <a:endParaRPr kumimoji="1" lang="en-US" dirty="0">
                <a:solidFill>
                  <a:srgbClr val="FFFF66"/>
                </a:solidFill>
                <a:latin typeface="CastleT" pitchFamily="34" charset="0"/>
                <a:cs typeface="+mn-cs"/>
              </a:endParaRPr>
            </a:p>
          </p:txBody>
        </p:sp>
        <p:sp>
          <p:nvSpPr>
            <p:cNvPr id="14" name="Rectangle 10"/>
            <p:cNvSpPr>
              <a:spLocks noChangeArrowheads="1"/>
            </p:cNvSpPr>
            <p:nvPr/>
          </p:nvSpPr>
          <p:spPr bwMode="auto">
            <a:xfrm>
              <a:off x="477393" y="4133331"/>
              <a:ext cx="18415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ctr">
                <a:defRPr/>
              </a:pPr>
              <a:r>
                <a:rPr kumimoji="1" lang="en-US" b="1" dirty="0">
                  <a:solidFill>
                    <a:srgbClr val="FFFF66"/>
                  </a:solidFill>
                  <a:latin typeface="Tahoma" pitchFamily="34" charset="0"/>
                  <a:cs typeface="+mn-cs"/>
                </a:rPr>
                <a:t>STAGE 3</a:t>
              </a:r>
              <a:endParaRPr kumimoji="1" lang="en-US" dirty="0">
                <a:solidFill>
                  <a:srgbClr val="FFFF66"/>
                </a:solidFill>
                <a:latin typeface="CastleT" pitchFamily="34" charset="0"/>
                <a:cs typeface="+mn-cs"/>
              </a:endParaRPr>
            </a:p>
          </p:txBody>
        </p:sp>
        <p:sp>
          <p:nvSpPr>
            <p:cNvPr id="15" name="Rectangle 13"/>
            <p:cNvSpPr>
              <a:spLocks noChangeArrowheads="1"/>
            </p:cNvSpPr>
            <p:nvPr/>
          </p:nvSpPr>
          <p:spPr bwMode="auto">
            <a:xfrm>
              <a:off x="477393" y="5245101"/>
              <a:ext cx="18415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ctr">
                <a:defRPr/>
              </a:pPr>
              <a:r>
                <a:rPr kumimoji="1" lang="en-US" b="1" dirty="0">
                  <a:solidFill>
                    <a:srgbClr val="FFFF66"/>
                  </a:solidFill>
                  <a:latin typeface="Tahoma" pitchFamily="34" charset="0"/>
                  <a:cs typeface="+mn-cs"/>
                </a:rPr>
                <a:t>STAGE 4</a:t>
              </a:r>
              <a:endParaRPr kumimoji="1" lang="en-US" dirty="0">
                <a:solidFill>
                  <a:srgbClr val="FFFF66"/>
                </a:solidFill>
                <a:latin typeface="CastleT" pitchFamily="34" charset="0"/>
                <a:cs typeface="+mn-cs"/>
              </a:endParaRPr>
            </a:p>
          </p:txBody>
        </p:sp>
        <p:sp>
          <p:nvSpPr>
            <p:cNvPr id="16" name="Rectangle 3"/>
            <p:cNvSpPr>
              <a:spLocks noChangeArrowheads="1"/>
            </p:cNvSpPr>
            <p:nvPr/>
          </p:nvSpPr>
          <p:spPr bwMode="auto">
            <a:xfrm>
              <a:off x="2463516" y="1868898"/>
              <a:ext cx="6057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buClrTx/>
                <a:buSzTx/>
                <a:buFontTx/>
                <a:buNone/>
              </a:pPr>
              <a:r>
                <a:rPr kumimoji="0" lang="en-US" altLang="en-US" sz="2500" dirty="0">
                  <a:latin typeface="Arial Black" pitchFamily="34" charset="0"/>
                </a:rPr>
                <a:t>Behavior Problems</a:t>
              </a:r>
            </a:p>
          </p:txBody>
        </p:sp>
        <p:sp>
          <p:nvSpPr>
            <p:cNvPr id="17" name="Rectangle 6"/>
            <p:cNvSpPr>
              <a:spLocks noChangeArrowheads="1"/>
            </p:cNvSpPr>
            <p:nvPr/>
          </p:nvSpPr>
          <p:spPr bwMode="auto">
            <a:xfrm>
              <a:off x="2455209" y="2966165"/>
              <a:ext cx="607377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buClrTx/>
                <a:buSzTx/>
                <a:buFontTx/>
                <a:buNone/>
              </a:pPr>
              <a:r>
                <a:rPr kumimoji="0" lang="en-US" altLang="en-US" sz="2500" dirty="0">
                  <a:latin typeface="Arial Black" pitchFamily="34" charset="0"/>
                </a:rPr>
                <a:t>Negative Interaction</a:t>
              </a:r>
            </a:p>
          </p:txBody>
        </p:sp>
        <p:sp>
          <p:nvSpPr>
            <p:cNvPr id="18" name="Rectangle 9"/>
            <p:cNvSpPr>
              <a:spLocks noChangeArrowheads="1"/>
            </p:cNvSpPr>
            <p:nvPr/>
          </p:nvSpPr>
          <p:spPr bwMode="auto">
            <a:xfrm>
              <a:off x="2455209" y="4072748"/>
              <a:ext cx="607377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buClrTx/>
                <a:buSzTx/>
                <a:buFontTx/>
                <a:buNone/>
              </a:pPr>
              <a:r>
                <a:rPr kumimoji="0" lang="en-US" altLang="en-US" sz="2500" dirty="0">
                  <a:latin typeface="Arial Black" pitchFamily="34" charset="0"/>
                </a:rPr>
                <a:t>Conditional Love</a:t>
              </a:r>
            </a:p>
          </p:txBody>
        </p:sp>
        <p:sp>
          <p:nvSpPr>
            <p:cNvPr id="19" name="Rectangle 12"/>
            <p:cNvSpPr>
              <a:spLocks noChangeArrowheads="1"/>
            </p:cNvSpPr>
            <p:nvPr/>
          </p:nvSpPr>
          <p:spPr bwMode="auto">
            <a:xfrm>
              <a:off x="2455208" y="5140069"/>
              <a:ext cx="607377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buClrTx/>
                <a:buSzTx/>
                <a:buFontTx/>
                <a:buNone/>
              </a:pPr>
              <a:r>
                <a:rPr kumimoji="0" lang="en-US" altLang="en-US" sz="2500" dirty="0">
                  <a:latin typeface="Arial Black" pitchFamily="34" charset="0"/>
                </a:rPr>
                <a:t>Emotional Deprivation</a:t>
              </a:r>
            </a:p>
          </p:txBody>
        </p:sp>
        <p:sp>
          <p:nvSpPr>
            <p:cNvPr id="20" name="Text Box 5"/>
            <p:cNvSpPr txBox="1">
              <a:spLocks noChangeArrowheads="1"/>
            </p:cNvSpPr>
            <p:nvPr/>
          </p:nvSpPr>
          <p:spPr bwMode="auto">
            <a:xfrm>
              <a:off x="2463515" y="2257239"/>
              <a:ext cx="655120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spcBef>
                  <a:spcPct val="75000"/>
                </a:spcBef>
                <a:buClrTx/>
                <a:buSzTx/>
                <a:buFontTx/>
                <a:buNone/>
              </a:pPr>
              <a:r>
                <a:rPr kumimoji="0" lang="en-US" altLang="en-US" sz="1800" dirty="0">
                  <a:latin typeface="Tahoma" pitchFamily="34" charset="0"/>
                </a:rPr>
                <a:t>A preadolescent or early adolescent becomes rebellious and has behavior problems.</a:t>
              </a:r>
            </a:p>
          </p:txBody>
        </p:sp>
        <p:sp>
          <p:nvSpPr>
            <p:cNvPr id="21" name="Text Box 8"/>
            <p:cNvSpPr txBox="1">
              <a:spLocks noChangeArrowheads="1"/>
            </p:cNvSpPr>
            <p:nvPr/>
          </p:nvSpPr>
          <p:spPr bwMode="auto">
            <a:xfrm>
              <a:off x="2453957" y="3320303"/>
              <a:ext cx="65524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spcBef>
                  <a:spcPct val="75000"/>
                </a:spcBef>
                <a:buClrTx/>
                <a:buSzTx/>
                <a:buFontTx/>
                <a:buNone/>
              </a:pPr>
              <a:r>
                <a:rPr kumimoji="0" lang="en-US" altLang="en-US" sz="1800" dirty="0">
                  <a:latin typeface="Tahoma" pitchFamily="34" charset="0"/>
                </a:rPr>
                <a:t>The child fails to comply with parental requests and lecturing &amp; negative interaction jumps to 90-100% of the time.</a:t>
              </a:r>
            </a:p>
          </p:txBody>
        </p:sp>
        <p:sp>
          <p:nvSpPr>
            <p:cNvPr id="22" name="Text Box 11"/>
            <p:cNvSpPr txBox="1">
              <a:spLocks noChangeArrowheads="1"/>
            </p:cNvSpPr>
            <p:nvPr/>
          </p:nvSpPr>
          <p:spPr bwMode="auto">
            <a:xfrm>
              <a:off x="2463516" y="4441672"/>
              <a:ext cx="658429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spcBef>
                  <a:spcPct val="75000"/>
                </a:spcBef>
                <a:buClrTx/>
                <a:buSzTx/>
                <a:buFontTx/>
                <a:buNone/>
              </a:pPr>
              <a:r>
                <a:rPr kumimoji="0" lang="en-US" altLang="en-US" sz="1800" dirty="0">
                  <a:latin typeface="Tahoma" pitchFamily="34" charset="0"/>
                </a:rPr>
                <a:t>Special outings or signs of affection then become contingent on how good the behavior was each week. </a:t>
              </a:r>
            </a:p>
          </p:txBody>
        </p:sp>
        <p:sp>
          <p:nvSpPr>
            <p:cNvPr id="23" name="Text Box 14"/>
            <p:cNvSpPr txBox="1">
              <a:spLocks noChangeArrowheads="1"/>
            </p:cNvSpPr>
            <p:nvPr/>
          </p:nvSpPr>
          <p:spPr bwMode="auto">
            <a:xfrm>
              <a:off x="2462262" y="5509717"/>
              <a:ext cx="655245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spcBef>
                  <a:spcPct val="75000"/>
                </a:spcBef>
                <a:buClrTx/>
                <a:buSzTx/>
                <a:buFontTx/>
                <a:buNone/>
              </a:pPr>
              <a:r>
                <a:rPr kumimoji="0" lang="en-US" altLang="en-US" sz="1800" dirty="0">
                  <a:latin typeface="Tahoma" pitchFamily="34" charset="0"/>
                </a:rPr>
                <a:t>Sets in when the parents and teen stop physical affection and special outings. Everyone feels so burned out that they stop trying.</a:t>
              </a:r>
            </a:p>
          </p:txBody>
        </p:sp>
      </p:grpSp>
      <p:sp>
        <p:nvSpPr>
          <p:cNvPr id="24" name="TextBox 23"/>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34</a:t>
            </a:r>
          </a:p>
        </p:txBody>
      </p:sp>
      <p:grpSp>
        <p:nvGrpSpPr>
          <p:cNvPr id="25" name="Group 24">
            <a:extLst>
              <a:ext uri="{FF2B5EF4-FFF2-40B4-BE49-F238E27FC236}">
                <a16:creationId xmlns:a16="http://schemas.microsoft.com/office/drawing/2014/main" id="{424D5FA6-5DBA-4447-861E-290E9EC3B272}"/>
              </a:ext>
            </a:extLst>
          </p:cNvPr>
          <p:cNvGrpSpPr/>
          <p:nvPr/>
        </p:nvGrpSpPr>
        <p:grpSpPr>
          <a:xfrm>
            <a:off x="443173" y="166947"/>
            <a:ext cx="8257654" cy="1329819"/>
            <a:chOff x="0" y="0"/>
            <a:chExt cx="7397945" cy="1080135"/>
          </a:xfrm>
        </p:grpSpPr>
        <p:sp>
          <p:nvSpPr>
            <p:cNvPr id="26" name="Text Box 2">
              <a:extLst>
                <a:ext uri="{FF2B5EF4-FFF2-40B4-BE49-F238E27FC236}">
                  <a16:creationId xmlns:a16="http://schemas.microsoft.com/office/drawing/2014/main" id="{68BE4435-BAD5-4C52-A53B-1290935C46C4}"/>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F3F29268-12B6-47DF-B841-EEC2C840C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201438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grpSp>
        <p:nvGrpSpPr>
          <p:cNvPr id="3" name="Group 2"/>
          <p:cNvGrpSpPr/>
          <p:nvPr/>
        </p:nvGrpSpPr>
        <p:grpSpPr>
          <a:xfrm>
            <a:off x="475834" y="1078568"/>
            <a:ext cx="9098405" cy="5384652"/>
            <a:chOff x="247234" y="1161004"/>
            <a:chExt cx="9098405" cy="5384652"/>
          </a:xfrm>
        </p:grpSpPr>
        <p:sp>
          <p:nvSpPr>
            <p:cNvPr id="8" name="Rectangle 5"/>
            <p:cNvSpPr>
              <a:spLocks noChangeArrowheads="1"/>
            </p:cNvSpPr>
            <p:nvPr/>
          </p:nvSpPr>
          <p:spPr bwMode="auto">
            <a:xfrm>
              <a:off x="1167984" y="1161004"/>
              <a:ext cx="7529513" cy="942975"/>
            </a:xfrm>
            <a:prstGeom prst="rect">
              <a:avLst/>
            </a:prstGeom>
            <a:noFill/>
            <a:ln w="9525">
              <a:noFill/>
              <a:miter lim="800000"/>
              <a:headEnd/>
              <a:tailEnd/>
            </a:ln>
            <a:effectLst/>
          </p:spPr>
          <p:txBody>
            <a:bodyPr lIns="91436" tIns="45718" rIns="91436" bIns="45718" anchor="ctr"/>
            <a:lstStyle/>
            <a:p>
              <a:pPr algn="ctr">
                <a:defRPr/>
              </a:pPr>
              <a:r>
                <a:rPr lang="en-US" sz="3600" b="1" dirty="0">
                  <a:effectLst>
                    <a:outerShdw blurRad="38100" dist="38100" dir="2700000" algn="tl">
                      <a:srgbClr val="000000"/>
                    </a:outerShdw>
                  </a:effectLst>
                  <a:latin typeface="Tahoma" pitchFamily="34" charset="0"/>
                  <a:cs typeface="+mn-cs"/>
                </a:rPr>
                <a:t>     The Big Chill Timeline</a:t>
              </a:r>
            </a:p>
          </p:txBody>
        </p:sp>
        <p:sp>
          <p:nvSpPr>
            <p:cNvPr id="9" name="Rectangle 7"/>
            <p:cNvSpPr>
              <a:spLocks noChangeArrowheads="1"/>
            </p:cNvSpPr>
            <p:nvPr/>
          </p:nvSpPr>
          <p:spPr bwMode="auto">
            <a:xfrm>
              <a:off x="281014" y="2050841"/>
              <a:ext cx="18415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ctr">
                <a:defRPr/>
              </a:pPr>
              <a:r>
                <a:rPr kumimoji="1" lang="en-US" b="1" dirty="0">
                  <a:solidFill>
                    <a:srgbClr val="FFFF66"/>
                  </a:solidFill>
                  <a:latin typeface="Tahoma" pitchFamily="34" charset="0"/>
                  <a:cs typeface="+mn-cs"/>
                </a:rPr>
                <a:t>STAGE 5</a:t>
              </a:r>
              <a:endParaRPr kumimoji="1" lang="en-US" dirty="0">
                <a:solidFill>
                  <a:srgbClr val="FFFF66"/>
                </a:solidFill>
                <a:latin typeface="CastleT" pitchFamily="34" charset="0"/>
                <a:cs typeface="+mn-cs"/>
              </a:endParaRPr>
            </a:p>
          </p:txBody>
        </p:sp>
        <p:sp>
          <p:nvSpPr>
            <p:cNvPr id="11" name="Rectangle 7"/>
            <p:cNvSpPr>
              <a:spLocks noChangeArrowheads="1"/>
            </p:cNvSpPr>
            <p:nvPr/>
          </p:nvSpPr>
          <p:spPr bwMode="auto">
            <a:xfrm>
              <a:off x="281014" y="3327816"/>
              <a:ext cx="18415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ctr">
                <a:defRPr/>
              </a:pPr>
              <a:r>
                <a:rPr kumimoji="1" lang="en-US" b="1" dirty="0">
                  <a:solidFill>
                    <a:srgbClr val="FFFF66"/>
                  </a:solidFill>
                  <a:latin typeface="Tahoma" pitchFamily="34" charset="0"/>
                  <a:cs typeface="+mn-cs"/>
                </a:rPr>
                <a:t>STAGE 6</a:t>
              </a:r>
              <a:endParaRPr kumimoji="1" lang="en-US" dirty="0">
                <a:solidFill>
                  <a:srgbClr val="FFFF66"/>
                </a:solidFill>
                <a:latin typeface="CastleT" pitchFamily="34" charset="0"/>
                <a:cs typeface="+mn-cs"/>
              </a:endParaRPr>
            </a:p>
          </p:txBody>
        </p:sp>
        <p:sp>
          <p:nvSpPr>
            <p:cNvPr id="12" name="Rectangle 7"/>
            <p:cNvSpPr>
              <a:spLocks noChangeArrowheads="1"/>
            </p:cNvSpPr>
            <p:nvPr/>
          </p:nvSpPr>
          <p:spPr bwMode="auto">
            <a:xfrm>
              <a:off x="247234" y="5093530"/>
              <a:ext cx="18415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ctr">
                <a:defRPr/>
              </a:pPr>
              <a:r>
                <a:rPr kumimoji="1" lang="en-US" b="1" dirty="0">
                  <a:solidFill>
                    <a:srgbClr val="FFFF66"/>
                  </a:solidFill>
                  <a:latin typeface="Tahoma" pitchFamily="34" charset="0"/>
                  <a:cs typeface="+mn-cs"/>
                </a:rPr>
                <a:t>STAGE 7</a:t>
              </a:r>
              <a:endParaRPr kumimoji="1" lang="en-US" dirty="0">
                <a:solidFill>
                  <a:srgbClr val="FFFF66"/>
                </a:solidFill>
                <a:latin typeface="CastleT" pitchFamily="34" charset="0"/>
                <a:cs typeface="+mn-cs"/>
              </a:endParaRPr>
            </a:p>
          </p:txBody>
        </p:sp>
        <p:sp>
          <p:nvSpPr>
            <p:cNvPr id="13" name="Rectangle 6"/>
            <p:cNvSpPr>
              <a:spLocks noChangeArrowheads="1"/>
            </p:cNvSpPr>
            <p:nvPr/>
          </p:nvSpPr>
          <p:spPr bwMode="auto">
            <a:xfrm>
              <a:off x="2154871" y="1955591"/>
              <a:ext cx="6057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buClrTx/>
                <a:buSzTx/>
                <a:buFontTx/>
                <a:buNone/>
              </a:pPr>
              <a:r>
                <a:rPr kumimoji="0" lang="en-US" altLang="en-US" sz="2500" b="1" dirty="0">
                  <a:latin typeface="Tahoma" pitchFamily="34" charset="0"/>
                </a:rPr>
                <a:t>Second Family Takes Over</a:t>
              </a:r>
            </a:p>
          </p:txBody>
        </p:sp>
        <p:sp>
          <p:nvSpPr>
            <p:cNvPr id="14" name="Text Box 8"/>
            <p:cNvSpPr txBox="1">
              <a:spLocks noChangeArrowheads="1"/>
            </p:cNvSpPr>
            <p:nvPr/>
          </p:nvSpPr>
          <p:spPr bwMode="auto">
            <a:xfrm>
              <a:off x="2236363" y="2355641"/>
              <a:ext cx="621876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spcBef>
                  <a:spcPct val="75000"/>
                </a:spcBef>
                <a:buClrTx/>
                <a:buSzTx/>
                <a:buFontTx/>
                <a:buNone/>
              </a:pPr>
              <a:r>
                <a:rPr kumimoji="0" lang="en-US" altLang="en-US" sz="1800" dirty="0">
                  <a:latin typeface="Tahoma" pitchFamily="34" charset="0"/>
                </a:rPr>
                <a:t>If teenager does not receive nurturance in the family, he will look to an adopted "second family" of peers, gangs, or drugs.</a:t>
              </a:r>
            </a:p>
          </p:txBody>
        </p:sp>
        <p:sp>
          <p:nvSpPr>
            <p:cNvPr id="15" name="Rectangle 14"/>
            <p:cNvSpPr>
              <a:spLocks noChangeArrowheads="1"/>
            </p:cNvSpPr>
            <p:nvPr/>
          </p:nvSpPr>
          <p:spPr bwMode="auto">
            <a:xfrm>
              <a:off x="2154871" y="3241648"/>
              <a:ext cx="6381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buClrTx/>
                <a:buSzTx/>
                <a:buFontTx/>
                <a:buNone/>
              </a:pPr>
              <a:r>
                <a:rPr kumimoji="0" lang="en-US" altLang="en-US" sz="2500" b="1" dirty="0">
                  <a:latin typeface="Tahoma" pitchFamily="34" charset="0"/>
                </a:rPr>
                <a:t>Parent &amp; Teen Stuck In a Vicious Cycle</a:t>
              </a:r>
            </a:p>
          </p:txBody>
        </p:sp>
        <p:sp>
          <p:nvSpPr>
            <p:cNvPr id="16" name="Text Box 11"/>
            <p:cNvSpPr txBox="1">
              <a:spLocks noChangeArrowheads="1"/>
            </p:cNvSpPr>
            <p:nvPr/>
          </p:nvSpPr>
          <p:spPr bwMode="auto">
            <a:xfrm>
              <a:off x="2183445" y="3632616"/>
              <a:ext cx="6194531"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spcBef>
                  <a:spcPct val="75000"/>
                </a:spcBef>
                <a:buClrTx/>
                <a:buSzTx/>
                <a:buFontTx/>
                <a:buNone/>
              </a:pPr>
              <a:r>
                <a:rPr kumimoji="0" lang="en-US" altLang="en-US" sz="1800" dirty="0">
                  <a:latin typeface="Tahoma" pitchFamily="34" charset="0"/>
                </a:rPr>
                <a:t>As parents see the teenager pull away, they will lecture or impose more rules, which in turn will push the teenager further away until both parties get stuck in a rut and are unable to make the first move to break down the walls of emotional deprivation.</a:t>
              </a:r>
            </a:p>
          </p:txBody>
        </p:sp>
        <p:sp>
          <p:nvSpPr>
            <p:cNvPr id="17" name="Rectangle 12"/>
            <p:cNvSpPr>
              <a:spLocks noChangeArrowheads="1"/>
            </p:cNvSpPr>
            <p:nvPr/>
          </p:nvSpPr>
          <p:spPr bwMode="auto">
            <a:xfrm>
              <a:off x="2122514" y="4969852"/>
              <a:ext cx="7223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buClrTx/>
                <a:buSzTx/>
                <a:buFontTx/>
                <a:buNone/>
              </a:pPr>
              <a:r>
                <a:rPr kumimoji="0" lang="en-US" altLang="en-US" sz="2500" b="1" dirty="0">
                  <a:latin typeface="Tahoma" pitchFamily="34" charset="0"/>
                </a:rPr>
                <a:t>Teen Hardened &amp; Lacks Empathy</a:t>
              </a:r>
            </a:p>
          </p:txBody>
        </p:sp>
        <p:sp>
          <p:nvSpPr>
            <p:cNvPr id="18" name="Text Box 14"/>
            <p:cNvSpPr txBox="1">
              <a:spLocks noChangeArrowheads="1"/>
            </p:cNvSpPr>
            <p:nvPr/>
          </p:nvSpPr>
          <p:spPr bwMode="auto">
            <a:xfrm>
              <a:off x="2183445" y="5345506"/>
              <a:ext cx="680180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0000"/>
                <a:buFont typeface="Monotype Sorts" pitchFamily="2" charset="2"/>
                <a:buChar char="4"/>
                <a:defRPr kumimoji="1" sz="3200">
                  <a:solidFill>
                    <a:schemeClr val="tx1"/>
                  </a:solidFill>
                  <a:latin typeface="Times New Roman" pitchFamily="18" charset="0"/>
                  <a:cs typeface="Arial" charset="0"/>
                </a:defRPr>
              </a:lvl1pPr>
              <a:lvl2pPr marL="742950" indent="-285750">
                <a:spcBef>
                  <a:spcPct val="20000"/>
                </a:spcBef>
                <a:buClr>
                  <a:schemeClr val="accent1"/>
                </a:buClr>
                <a:buChar char="–"/>
                <a:defRPr kumimoji="1" sz="2800">
                  <a:solidFill>
                    <a:schemeClr val="tx1"/>
                  </a:solidFill>
                  <a:latin typeface="Times New Roman" pitchFamily="18" charset="0"/>
                  <a:cs typeface="Arial" charset="0"/>
                </a:defRPr>
              </a:lvl2pPr>
              <a:lvl3pPr marL="1143000" indent="-228600">
                <a:spcBef>
                  <a:spcPct val="20000"/>
                </a:spcBef>
                <a:buClr>
                  <a:schemeClr val="accent1"/>
                </a:buClr>
                <a:buChar char="•"/>
                <a:defRPr kumimoji="1" sz="2400">
                  <a:solidFill>
                    <a:schemeClr val="tx1"/>
                  </a:solidFill>
                  <a:latin typeface="Times New Roman" pitchFamily="18" charset="0"/>
                  <a:cs typeface="Arial" charset="0"/>
                </a:defRPr>
              </a:lvl3pPr>
              <a:lvl4pPr marL="1600200" indent="-228600">
                <a:spcBef>
                  <a:spcPct val="20000"/>
                </a:spcBef>
                <a:buClr>
                  <a:schemeClr val="accent1"/>
                </a:buClr>
                <a:buChar char="–"/>
                <a:defRPr kumimoji="1" sz="2000">
                  <a:solidFill>
                    <a:schemeClr val="tx1"/>
                  </a:solidFill>
                  <a:latin typeface="Times New Roman" pitchFamily="18" charset="0"/>
                  <a:cs typeface="Arial" charset="0"/>
                </a:defRPr>
              </a:lvl4pPr>
              <a:lvl5pPr marL="2057400" indent="-228600">
                <a:spcBef>
                  <a:spcPct val="20000"/>
                </a:spcBef>
                <a:buClr>
                  <a:schemeClr val="accent1"/>
                </a:buClr>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cs typeface="Arial" charset="0"/>
                </a:defRPr>
              </a:lvl9pPr>
            </a:lstStyle>
            <a:p>
              <a:pPr>
                <a:spcBef>
                  <a:spcPct val="75000"/>
                </a:spcBef>
                <a:buClrTx/>
                <a:buSzTx/>
                <a:buFontTx/>
                <a:buNone/>
              </a:pPr>
              <a:r>
                <a:rPr kumimoji="0" lang="en-US" altLang="en-US" sz="1800" dirty="0">
                  <a:latin typeface="Tahoma" pitchFamily="34" charset="0"/>
                </a:rPr>
                <a:t>As this rut continues, the teenager becomes more and more hardened. Over time the teenager develops an inability to show remorse or empathy and may even develop an antisocial personality disorder.</a:t>
              </a:r>
            </a:p>
          </p:txBody>
        </p:sp>
      </p:grpSp>
      <p:sp>
        <p:nvSpPr>
          <p:cNvPr id="19" name="TextBox 18"/>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35</a:t>
            </a:r>
          </a:p>
        </p:txBody>
      </p:sp>
      <p:grpSp>
        <p:nvGrpSpPr>
          <p:cNvPr id="20" name="Group 19">
            <a:extLst>
              <a:ext uri="{FF2B5EF4-FFF2-40B4-BE49-F238E27FC236}">
                <a16:creationId xmlns:a16="http://schemas.microsoft.com/office/drawing/2014/main" id="{BEC45030-2B83-49BC-B7FB-FA65608CADD3}"/>
              </a:ext>
            </a:extLst>
          </p:cNvPr>
          <p:cNvGrpSpPr/>
          <p:nvPr/>
        </p:nvGrpSpPr>
        <p:grpSpPr>
          <a:xfrm>
            <a:off x="443173" y="166947"/>
            <a:ext cx="8257654" cy="1329819"/>
            <a:chOff x="0" y="0"/>
            <a:chExt cx="7397945" cy="1080135"/>
          </a:xfrm>
        </p:grpSpPr>
        <p:sp>
          <p:nvSpPr>
            <p:cNvPr id="21" name="Text Box 2">
              <a:extLst>
                <a:ext uri="{FF2B5EF4-FFF2-40B4-BE49-F238E27FC236}">
                  <a16:creationId xmlns:a16="http://schemas.microsoft.com/office/drawing/2014/main" id="{9DF5AE4A-D477-4DBB-B888-D194A24B7DF7}"/>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0E0B9CB2-11DC-46D7-8D61-8F914CABB9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272431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Title 1"/>
          <p:cNvSpPr txBox="1">
            <a:spLocks/>
          </p:cNvSpPr>
          <p:nvPr/>
        </p:nvSpPr>
        <p:spPr>
          <a:xfrm>
            <a:off x="1150818" y="1188857"/>
            <a:ext cx="7772400" cy="685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baseline="0">
                <a:solidFill>
                  <a:schemeClr val="bg1"/>
                </a:solidFill>
                <a:latin typeface="Arial Bold"/>
                <a:ea typeface="+mj-ea"/>
                <a:cs typeface="Arial Bold"/>
              </a:defRPr>
            </a:lvl1pPr>
          </a:lstStyle>
          <a:p>
            <a:pPr algn="ctr"/>
            <a:r>
              <a:rPr lang="en-US" altLang="en-US" sz="3600" dirty="0">
                <a:solidFill>
                  <a:schemeClr val="tx1"/>
                </a:solidFill>
                <a:effectLst>
                  <a:outerShdw blurRad="38100" dist="38100" dir="2700000" algn="tl">
                    <a:srgbClr val="000000">
                      <a:alpha val="43137"/>
                    </a:srgbClr>
                  </a:outerShdw>
                </a:effectLst>
                <a:latin typeface="Arial Black" panose="020B0A04020102020204" pitchFamily="34" charset="0"/>
              </a:rPr>
              <a:t>     Timing is Everything</a:t>
            </a: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1912078898"/>
              </p:ext>
            </p:extLst>
          </p:nvPr>
        </p:nvGraphicFramePr>
        <p:xfrm>
          <a:off x="758933" y="1874657"/>
          <a:ext cx="7772400" cy="445005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1188633">
                <a:tc>
                  <a:txBody>
                    <a:bodyPr/>
                    <a:lstStyle/>
                    <a:p>
                      <a:pPr algn="ctr"/>
                      <a:r>
                        <a:rPr lang="en-US" sz="1800" dirty="0"/>
                        <a:t>Option #1:</a:t>
                      </a:r>
                    </a:p>
                    <a:p>
                      <a:pPr algn="ctr"/>
                      <a:r>
                        <a:rPr lang="en-US" sz="1800" dirty="0"/>
                        <a:t> The Soft Side Before The Tough</a:t>
                      </a:r>
                      <a:r>
                        <a:rPr lang="en-US" sz="1800" baseline="0" dirty="0"/>
                        <a:t> Side</a:t>
                      </a:r>
                      <a:endParaRPr lang="en-US" sz="1800" dirty="0"/>
                    </a:p>
                  </a:txBody>
                  <a:tcPr marT="45714" marB="45714"/>
                </a:tc>
                <a:tc>
                  <a:txBody>
                    <a:bodyPr/>
                    <a:lstStyle/>
                    <a:p>
                      <a:pPr algn="ctr"/>
                      <a:r>
                        <a:rPr lang="en-US" sz="1800" dirty="0"/>
                        <a:t>Option #2: </a:t>
                      </a:r>
                    </a:p>
                    <a:p>
                      <a:pPr algn="ctr"/>
                      <a:r>
                        <a:rPr lang="en-US" sz="1800" dirty="0"/>
                        <a:t>Address Both Toughness and Softness at</a:t>
                      </a:r>
                      <a:r>
                        <a:rPr lang="en-US" sz="1800" baseline="0" dirty="0"/>
                        <a:t> </a:t>
                      </a:r>
                      <a:r>
                        <a:rPr lang="en-US" sz="1800" dirty="0"/>
                        <a:t>the Same Time</a:t>
                      </a:r>
                    </a:p>
                  </a:txBody>
                  <a:tcPr marT="45714" marB="45714"/>
                </a:tc>
                <a:tc>
                  <a:txBody>
                    <a:bodyPr/>
                    <a:lstStyle/>
                    <a:p>
                      <a:pPr algn="ctr"/>
                      <a:r>
                        <a:rPr lang="en-US" sz="1800" dirty="0"/>
                        <a:t>Option #3: </a:t>
                      </a:r>
                    </a:p>
                    <a:p>
                      <a:pPr algn="ctr"/>
                      <a:r>
                        <a:rPr lang="en-US" sz="1800" dirty="0"/>
                        <a:t>Address the</a:t>
                      </a:r>
                      <a:r>
                        <a:rPr lang="en-US" sz="1800" baseline="0" dirty="0"/>
                        <a:t> Tough Side First</a:t>
                      </a:r>
                      <a:endParaRPr lang="en-US" sz="1800" dirty="0"/>
                    </a:p>
                  </a:txBody>
                  <a:tcPr marT="45714" marB="45714"/>
                </a:tc>
                <a:extLst>
                  <a:ext uri="{0D108BD9-81ED-4DB2-BD59-A6C34878D82A}">
                    <a16:rowId xmlns:a16="http://schemas.microsoft.com/office/drawing/2014/main" val="10000"/>
                  </a:ext>
                </a:extLst>
              </a:tr>
              <a:tr h="3261130">
                <a:tc>
                  <a:txBody>
                    <a:bodyPr/>
                    <a:lstStyle/>
                    <a:p>
                      <a:pPr marL="285750" indent="-285750">
                        <a:buFont typeface="Arial" panose="020B0604020202020204" pitchFamily="34" charset="0"/>
                        <a:buChar char="•"/>
                      </a:pPr>
                      <a:r>
                        <a:rPr lang="en-US" sz="1600" dirty="0"/>
                        <a:t>The problem behaviors are minimal</a:t>
                      </a:r>
                      <a:r>
                        <a:rPr lang="en-US" sz="1600" baseline="0" dirty="0"/>
                        <a:t> </a:t>
                      </a:r>
                    </a:p>
                    <a:p>
                      <a:pPr marL="285750" indent="-285750">
                        <a:buFont typeface="Arial" panose="020B0604020202020204" pitchFamily="34" charset="0"/>
                        <a:buChar char="•"/>
                      </a:pPr>
                      <a:r>
                        <a:rPr lang="en-US" sz="1600" baseline="0" dirty="0"/>
                        <a:t>Negative interaction or arguments don’t occur any more than 25% of the time.</a:t>
                      </a:r>
                    </a:p>
                    <a:p>
                      <a:pPr marL="285750" indent="-285750">
                        <a:buFont typeface="Arial" panose="020B0604020202020204" pitchFamily="34" charset="0"/>
                        <a:buChar char="•"/>
                      </a:pPr>
                      <a:r>
                        <a:rPr lang="en-US" sz="1600" baseline="0" dirty="0"/>
                        <a:t>You are not burnt out and do not feel bitterness towards your teen</a:t>
                      </a:r>
                    </a:p>
                    <a:p>
                      <a:pPr marL="285750" indent="-285750">
                        <a:buFont typeface="Arial" panose="020B0604020202020204" pitchFamily="34" charset="0"/>
                        <a:buChar char="•"/>
                      </a:pPr>
                      <a:r>
                        <a:rPr lang="en-US" sz="1600" baseline="0" dirty="0"/>
                        <a:t>This option works best with younger children who are just starting to act out</a:t>
                      </a:r>
                    </a:p>
                  </a:txBody>
                  <a:tcPr marT="45714" marB="45714"/>
                </a:tc>
                <a:tc>
                  <a:txBody>
                    <a:bodyPr/>
                    <a:lstStyle/>
                    <a:p>
                      <a:pPr marL="285750" indent="-285750">
                        <a:buFont typeface="Arial" panose="020B0604020202020204" pitchFamily="34" charset="0"/>
                        <a:buChar char="•"/>
                      </a:pPr>
                      <a:r>
                        <a:rPr lang="en-US" sz="1600" dirty="0"/>
                        <a:t>The problem behaviors have begun</a:t>
                      </a:r>
                      <a:r>
                        <a:rPr lang="en-US" sz="1600" baseline="0" dirty="0"/>
                        <a:t> but not yet persisted for 6 months or more</a:t>
                      </a:r>
                    </a:p>
                    <a:p>
                      <a:pPr marL="285750" indent="-285750">
                        <a:buFont typeface="Arial" panose="020B0604020202020204" pitchFamily="34" charset="0"/>
                        <a:buChar char="•"/>
                      </a:pPr>
                      <a:r>
                        <a:rPr lang="en-US" sz="1600" baseline="0" dirty="0"/>
                        <a:t>Negative interactions have not yet exceeded 50% of the time </a:t>
                      </a:r>
                    </a:p>
                    <a:p>
                      <a:pPr marL="285750" indent="-285750">
                        <a:buFont typeface="Arial" panose="020B0604020202020204" pitchFamily="34" charset="0"/>
                        <a:buChar char="•"/>
                      </a:pPr>
                      <a:r>
                        <a:rPr lang="en-US" sz="1600" baseline="0" dirty="0"/>
                        <a:t>If things don’t change, you are about to into Stage 2 or higher on the Big Chill Timeline</a:t>
                      </a:r>
                    </a:p>
                    <a:p>
                      <a:pPr marL="285750" indent="-285750">
                        <a:buFont typeface="Arial" panose="020B0604020202020204" pitchFamily="34" charset="0"/>
                        <a:buChar char="•"/>
                      </a:pPr>
                      <a:endParaRPr lang="en-US" sz="2000" dirty="0"/>
                    </a:p>
                  </a:txBody>
                  <a:tcPr marT="45714" marB="45714"/>
                </a:tc>
                <a:tc>
                  <a:txBody>
                    <a:bodyPr/>
                    <a:lstStyle/>
                    <a:p>
                      <a:pPr marL="285750" indent="-285750">
                        <a:buFont typeface="Arial" panose="020B0604020202020204" pitchFamily="34" charset="0"/>
                        <a:buChar char="•"/>
                      </a:pPr>
                      <a:r>
                        <a:rPr lang="en-US" sz="1600" dirty="0"/>
                        <a:t>Months</a:t>
                      </a:r>
                      <a:r>
                        <a:rPr lang="en-US" sz="1600" baseline="0" dirty="0"/>
                        <a:t> or years have taken their toll on your parent/teen relationship</a:t>
                      </a:r>
                    </a:p>
                    <a:p>
                      <a:pPr marL="285750" indent="-285750">
                        <a:buFont typeface="Arial" panose="020B0604020202020204" pitchFamily="34" charset="0"/>
                        <a:buChar char="•"/>
                      </a:pPr>
                      <a:r>
                        <a:rPr lang="en-US" sz="1600" baseline="0" dirty="0"/>
                        <a:t>Negative interactions occur more than 50% of the time</a:t>
                      </a:r>
                    </a:p>
                    <a:p>
                      <a:pPr marL="285750" indent="-285750">
                        <a:buFont typeface="Arial" panose="020B0604020202020204" pitchFamily="34" charset="0"/>
                        <a:buChar char="•"/>
                      </a:pPr>
                      <a:r>
                        <a:rPr lang="en-US" sz="1600" baseline="0" dirty="0"/>
                        <a:t>You are officially in Stage 2 or higher on the Big Chill Timeline</a:t>
                      </a:r>
                    </a:p>
                    <a:p>
                      <a:pPr marL="285750" indent="-285750">
                        <a:buFont typeface="Arial" panose="020B0604020202020204" pitchFamily="34" charset="0"/>
                        <a:buChar char="•"/>
                      </a:pPr>
                      <a:r>
                        <a:rPr lang="en-US" sz="1600" baseline="0" dirty="0"/>
                        <a:t>Nurturance cannot be addressed until the “bleeding” has stopped</a:t>
                      </a:r>
                      <a:endParaRPr lang="en-US" sz="1600" dirty="0"/>
                    </a:p>
                  </a:txBody>
                  <a:tcPr marT="45714" marB="45714"/>
                </a:tc>
                <a:extLst>
                  <a:ext uri="{0D108BD9-81ED-4DB2-BD59-A6C34878D82A}">
                    <a16:rowId xmlns:a16="http://schemas.microsoft.com/office/drawing/2014/main" val="10001"/>
                  </a:ext>
                </a:extLst>
              </a:tr>
            </a:tbl>
          </a:graphicData>
        </a:graphic>
      </p:graphicFrame>
      <p:sp>
        <p:nvSpPr>
          <p:cNvPr id="11" name="TextBox 10"/>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36</a:t>
            </a:r>
          </a:p>
        </p:txBody>
      </p:sp>
      <p:grpSp>
        <p:nvGrpSpPr>
          <p:cNvPr id="12" name="Group 11">
            <a:extLst>
              <a:ext uri="{FF2B5EF4-FFF2-40B4-BE49-F238E27FC236}">
                <a16:creationId xmlns:a16="http://schemas.microsoft.com/office/drawing/2014/main" id="{64192D7A-18FA-4BD6-932C-9E8E54A1970C}"/>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B0F50985-C795-4621-8AA9-A0D966001B1A}"/>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B442504A-057E-4115-BA60-59F372F87B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85215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1"/>
          <p:cNvSpPr>
            <a:spLocks noGrp="1"/>
          </p:cNvSpPr>
          <p:nvPr>
            <p:ph idx="1"/>
          </p:nvPr>
        </p:nvSpPr>
        <p:spPr>
          <a:xfrm>
            <a:off x="914400" y="1915622"/>
            <a:ext cx="8229600" cy="45259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indent="0">
              <a:buNone/>
            </a:pPr>
            <a:r>
              <a:rPr lang="en-US" altLang="en-US" sz="2400" dirty="0">
                <a:solidFill>
                  <a:srgbClr val="000000"/>
                </a:solidFill>
                <a:latin typeface="Arial Black" pitchFamily="34" charset="0"/>
              </a:rPr>
              <a:t>                                      </a:t>
            </a:r>
            <a:r>
              <a:rPr lang="en-US" altLang="en-US" sz="4400" dirty="0">
                <a:solidFill>
                  <a:srgbClr val="000000"/>
                </a:solidFill>
                <a:latin typeface="Arial Black" pitchFamily="34" charset="0"/>
              </a:rPr>
              <a:t>Phrases</a:t>
            </a:r>
            <a:br>
              <a:rPr lang="en-US" altLang="en-US" sz="2400" dirty="0">
                <a:solidFill>
                  <a:srgbClr val="000000"/>
                </a:solidFill>
                <a:latin typeface="Arial Black" pitchFamily="34" charset="0"/>
              </a:rPr>
            </a:br>
            <a:br>
              <a:rPr lang="en-US" altLang="en-US" sz="2400" dirty="0">
                <a:solidFill>
                  <a:srgbClr val="000000"/>
                </a:solidFill>
                <a:latin typeface="Arial Black" pitchFamily="34" charset="0"/>
              </a:rPr>
            </a:br>
            <a:endParaRPr lang="en-US" altLang="en-US" sz="2400" dirty="0">
              <a:solidFill>
                <a:srgbClr val="000000"/>
              </a:solidFill>
              <a:latin typeface="Arial Black" pitchFamily="34" charset="0"/>
            </a:endParaRPr>
          </a:p>
          <a:p>
            <a:pPr marL="0" indent="0">
              <a:buNone/>
            </a:pPr>
            <a:r>
              <a:rPr lang="en-US" altLang="en-US" sz="3600" dirty="0">
                <a:solidFill>
                  <a:srgbClr val="000000"/>
                </a:solidFill>
                <a:latin typeface="Arial Black" pitchFamily="34" charset="0"/>
              </a:rPr>
              <a:t>1.  I Can’t Change the Past, But  I Can Change the Future.</a:t>
            </a:r>
            <a:br>
              <a:rPr lang="en-US" altLang="en-US" sz="3600" dirty="0">
                <a:solidFill>
                  <a:srgbClr val="000000"/>
                </a:solidFill>
                <a:latin typeface="Arial Black" pitchFamily="34" charset="0"/>
              </a:rPr>
            </a:br>
            <a:br>
              <a:rPr lang="en-US" altLang="en-US" sz="3600" dirty="0">
                <a:solidFill>
                  <a:srgbClr val="000000"/>
                </a:solidFill>
                <a:latin typeface="Arial Black" pitchFamily="34" charset="0"/>
              </a:rPr>
            </a:br>
            <a:r>
              <a:rPr lang="en-US" altLang="en-US" sz="3600" dirty="0">
                <a:solidFill>
                  <a:srgbClr val="000000"/>
                </a:solidFill>
                <a:latin typeface="Arial Black" pitchFamily="34" charset="0"/>
              </a:rPr>
              <a:t>2.  Life is a Big Do Over. </a:t>
            </a:r>
          </a:p>
          <a:p>
            <a:pPr marL="0" indent="0">
              <a:buNone/>
            </a:pPr>
            <a:r>
              <a:rPr lang="en-US" altLang="en-US" sz="3600" dirty="0">
                <a:solidFill>
                  <a:srgbClr val="000000"/>
                </a:solidFill>
                <a:latin typeface="Arial Black" pitchFamily="34" charset="0"/>
              </a:rPr>
              <a:t>I Have the Choice to Re-Write History.</a:t>
            </a:r>
            <a:endParaRPr lang="en-US" sz="3600" dirty="0"/>
          </a:p>
        </p:txBody>
      </p:sp>
      <p:sp>
        <p:nvSpPr>
          <p:cNvPr id="9" name="Rectangle 8"/>
          <p:cNvSpPr/>
          <p:nvPr/>
        </p:nvSpPr>
        <p:spPr>
          <a:xfrm>
            <a:off x="2424659" y="1566719"/>
            <a:ext cx="1981200" cy="1066800"/>
          </a:xfrm>
          <a:prstGeom prst="rect">
            <a:avLst/>
          </a:prstGeom>
          <a:noFill/>
        </p:spPr>
        <p:txBody>
          <a:bodyPr wrap="none">
            <a:prstTxWarp prst="textChevron">
              <a:avLst/>
            </a:prstTxWarp>
            <a:spAutoFit/>
          </a:bodyPr>
          <a:lstStyle/>
          <a:p>
            <a:pPr algn="ctr">
              <a:defRPr/>
            </a:pPr>
            <a:r>
              <a:rPr lang="en-US" sz="5400" b="1" u="sng"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a:cs typeface="+mn-cs"/>
              </a:rPr>
              <a:t>Healing</a:t>
            </a:r>
            <a:endParaRPr lang="en-US" sz="5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n-cs"/>
            </a:endParaRPr>
          </a:p>
        </p:txBody>
      </p:sp>
      <p:sp>
        <p:nvSpPr>
          <p:cNvPr id="11" name="TextBox 10"/>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37</a:t>
            </a:r>
          </a:p>
        </p:txBody>
      </p:sp>
      <p:grpSp>
        <p:nvGrpSpPr>
          <p:cNvPr id="12" name="Group 11">
            <a:extLst>
              <a:ext uri="{FF2B5EF4-FFF2-40B4-BE49-F238E27FC236}">
                <a16:creationId xmlns:a16="http://schemas.microsoft.com/office/drawing/2014/main" id="{1E3263AB-FF72-4212-8682-9EB92B7479BB}"/>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2622D161-4255-482C-B7A1-7A0A4260DA46}"/>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0F3D4C8-09AA-4F90-A203-43CD6E4B61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458446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1"/>
          <p:cNvSpPr>
            <a:spLocks noGrp="1"/>
          </p:cNvSpPr>
          <p:nvPr>
            <p:ph idx="1"/>
          </p:nvPr>
        </p:nvSpPr>
        <p:spPr>
          <a:xfrm>
            <a:off x="373010" y="1769462"/>
            <a:ext cx="8229600" cy="394158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lgn="ctr">
              <a:buNone/>
            </a:pPr>
            <a:r>
              <a:rPr lang="en-US" altLang="en-US" sz="4000" dirty="0">
                <a:solidFill>
                  <a:srgbClr val="000000"/>
                </a:solidFill>
                <a:latin typeface="Arial Black" pitchFamily="34" charset="0"/>
              </a:rPr>
              <a:t>“Rules Without a Nurturing Relationship with You (the parent) Leads to Rebellion </a:t>
            </a:r>
            <a:br>
              <a:rPr lang="en-US" altLang="en-US" sz="4000" dirty="0">
                <a:solidFill>
                  <a:srgbClr val="000000"/>
                </a:solidFill>
                <a:latin typeface="Arial Black" pitchFamily="34" charset="0"/>
              </a:rPr>
            </a:br>
            <a:r>
              <a:rPr lang="en-US" altLang="en-US" sz="4000" dirty="0">
                <a:solidFill>
                  <a:srgbClr val="000000"/>
                </a:solidFill>
                <a:latin typeface="Arial Black" pitchFamily="34" charset="0"/>
              </a:rPr>
              <a:t>in Your Child”</a:t>
            </a:r>
            <a:endParaRPr lang="en-US" sz="4000" dirty="0"/>
          </a:p>
        </p:txBody>
      </p:sp>
      <p:pic>
        <p:nvPicPr>
          <p:cNvPr id="9" name="Picture 2" descr="C:\Users\Jenny Black PLL\AppData\Local\Microsoft\Windows\INetCache\IE\GM8GNI4J\relationshi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136" y="4398354"/>
            <a:ext cx="2179347" cy="1683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38</a:t>
            </a:r>
          </a:p>
        </p:txBody>
      </p:sp>
      <p:grpSp>
        <p:nvGrpSpPr>
          <p:cNvPr id="12" name="Group 11">
            <a:extLst>
              <a:ext uri="{FF2B5EF4-FFF2-40B4-BE49-F238E27FC236}">
                <a16:creationId xmlns:a16="http://schemas.microsoft.com/office/drawing/2014/main" id="{92B3E8F5-63E4-4BEB-BB64-4C35FE368E1A}"/>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5EE08A1E-E335-4C5D-A824-BF101E99BCD7}"/>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E5E0F21-2F22-4E2E-999F-489061615E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675037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1"/>
          <p:cNvSpPr>
            <a:spLocks noGrp="1"/>
          </p:cNvSpPr>
          <p:nvPr>
            <p:ph idx="1"/>
          </p:nvPr>
        </p:nvSpPr>
        <p:spPr>
          <a:xfrm>
            <a:off x="457200" y="1845205"/>
            <a:ext cx="8229600" cy="4482860"/>
          </a:xfrm>
          <a:solidFill>
            <a:schemeClr val="bg2"/>
          </a:solidFill>
          <a:ln w="57150">
            <a:solidFill>
              <a:schemeClr val="tx1">
                <a:lumMod val="50000"/>
                <a:lumOff val="50000"/>
              </a:schemeClr>
            </a:solidFill>
          </a:ln>
        </p:spPr>
        <p:txBody>
          <a:bodyPr>
            <a:normAutofit lnSpcReduction="10000"/>
          </a:bodyPr>
          <a:lstStyle/>
          <a:p>
            <a:pPr marL="0" indent="0" algn="ctr">
              <a:buNone/>
            </a:pPr>
            <a:r>
              <a:rPr lang="en-US" altLang="en-US" sz="3200" b="1" dirty="0">
                <a:latin typeface="Arial Black" panose="020B0A04020102020204" pitchFamily="34" charset="0"/>
              </a:rPr>
              <a:t>Toxic Behaviors that Poison your Relationship with your Teenager</a:t>
            </a:r>
          </a:p>
          <a:p>
            <a:pPr marL="0" indent="0" algn="ctr">
              <a:buNone/>
            </a:pPr>
            <a:endParaRPr lang="en-US" altLang="en-US" sz="1600" b="1" dirty="0">
              <a:latin typeface="Arial Black" panose="020B0A04020102020204" pitchFamily="34" charset="0"/>
            </a:endParaRPr>
          </a:p>
          <a:p>
            <a:pPr>
              <a:lnSpc>
                <a:spcPct val="65000"/>
              </a:lnSpc>
              <a:buNone/>
            </a:pPr>
            <a:r>
              <a:rPr lang="en-US" altLang="en-US" sz="2400" b="1" dirty="0">
                <a:solidFill>
                  <a:srgbClr val="C00000"/>
                </a:solidFill>
                <a:latin typeface="Arial" charset="0"/>
              </a:rPr>
              <a:t>#1:  </a:t>
            </a:r>
            <a:r>
              <a:rPr lang="en-US" altLang="en-US" sz="2400" b="1" dirty="0">
                <a:latin typeface="Arial" charset="0"/>
              </a:rPr>
              <a:t>Bringing up the past</a:t>
            </a:r>
          </a:p>
          <a:p>
            <a:pPr>
              <a:lnSpc>
                <a:spcPct val="65000"/>
              </a:lnSpc>
              <a:buNone/>
            </a:pPr>
            <a:endParaRPr lang="en-US" altLang="en-US" sz="2400" b="1" dirty="0">
              <a:latin typeface="Arial" charset="0"/>
            </a:endParaRPr>
          </a:p>
          <a:p>
            <a:pPr>
              <a:lnSpc>
                <a:spcPct val="65000"/>
              </a:lnSpc>
              <a:buNone/>
            </a:pPr>
            <a:r>
              <a:rPr lang="en-US" altLang="en-US" sz="2400" b="1" dirty="0">
                <a:solidFill>
                  <a:srgbClr val="C00000"/>
                </a:solidFill>
                <a:latin typeface="Arial" charset="0"/>
              </a:rPr>
              <a:t>#2:</a:t>
            </a:r>
            <a:r>
              <a:rPr lang="en-US" altLang="en-US" sz="2400" b="1" dirty="0">
                <a:latin typeface="Arial" charset="0"/>
              </a:rPr>
              <a:t>  Attacking the person rather </a:t>
            </a:r>
          </a:p>
          <a:p>
            <a:pPr>
              <a:lnSpc>
                <a:spcPct val="65000"/>
              </a:lnSpc>
              <a:buNone/>
            </a:pPr>
            <a:r>
              <a:rPr lang="en-US" altLang="en-US" sz="2400" b="1" dirty="0">
                <a:latin typeface="Arial" charset="0"/>
              </a:rPr>
              <a:t>       than the Misbehavior</a:t>
            </a:r>
          </a:p>
          <a:p>
            <a:pPr>
              <a:lnSpc>
                <a:spcPct val="65000"/>
              </a:lnSpc>
              <a:buNone/>
            </a:pPr>
            <a:endParaRPr lang="en-US" altLang="en-US" sz="2400" b="1" dirty="0">
              <a:latin typeface="Arial" charset="0"/>
            </a:endParaRPr>
          </a:p>
          <a:p>
            <a:pPr>
              <a:lnSpc>
                <a:spcPct val="65000"/>
              </a:lnSpc>
              <a:buNone/>
            </a:pPr>
            <a:r>
              <a:rPr lang="en-US" altLang="en-US" sz="2400" b="1" dirty="0">
                <a:solidFill>
                  <a:srgbClr val="C00000"/>
                </a:solidFill>
                <a:latin typeface="Arial" charset="0"/>
              </a:rPr>
              <a:t>#3:  </a:t>
            </a:r>
            <a:r>
              <a:rPr lang="en-US" altLang="en-US" sz="2400" b="1" dirty="0">
                <a:latin typeface="Arial" charset="0"/>
              </a:rPr>
              <a:t>Compliment Sandwiches</a:t>
            </a:r>
          </a:p>
          <a:p>
            <a:pPr>
              <a:lnSpc>
                <a:spcPct val="65000"/>
              </a:lnSpc>
              <a:buNone/>
            </a:pPr>
            <a:endParaRPr lang="en-US" altLang="en-US" sz="2400" b="1" dirty="0">
              <a:latin typeface="Arial" charset="0"/>
            </a:endParaRPr>
          </a:p>
          <a:p>
            <a:pPr>
              <a:lnSpc>
                <a:spcPct val="65000"/>
              </a:lnSpc>
              <a:buNone/>
            </a:pPr>
            <a:r>
              <a:rPr lang="en-US" altLang="en-US" sz="2400" b="1" dirty="0">
                <a:solidFill>
                  <a:srgbClr val="C00000"/>
                </a:solidFill>
                <a:latin typeface="Arial" charset="0"/>
              </a:rPr>
              <a:t>#4:  </a:t>
            </a:r>
            <a:r>
              <a:rPr lang="en-US" altLang="en-US" sz="2400" b="1" dirty="0">
                <a:latin typeface="Arial" charset="0"/>
              </a:rPr>
              <a:t>You must first be good to get </a:t>
            </a:r>
          </a:p>
          <a:p>
            <a:pPr>
              <a:lnSpc>
                <a:spcPct val="65000"/>
              </a:lnSpc>
              <a:buNone/>
            </a:pPr>
            <a:r>
              <a:rPr lang="en-US" altLang="en-US" sz="2400" b="1" dirty="0">
                <a:latin typeface="Arial" charset="0"/>
              </a:rPr>
              <a:t>       my love</a:t>
            </a:r>
          </a:p>
          <a:p>
            <a:pPr>
              <a:lnSpc>
                <a:spcPct val="65000"/>
              </a:lnSpc>
              <a:buNone/>
            </a:pPr>
            <a:endParaRPr lang="en-US" altLang="en-US" sz="2400" b="1" dirty="0">
              <a:latin typeface="Arial" charset="0"/>
            </a:endParaRPr>
          </a:p>
          <a:p>
            <a:pPr>
              <a:lnSpc>
                <a:spcPct val="65000"/>
              </a:lnSpc>
              <a:buNone/>
            </a:pPr>
            <a:r>
              <a:rPr lang="en-US" altLang="en-US" sz="2400" b="1" dirty="0">
                <a:solidFill>
                  <a:srgbClr val="C00000"/>
                </a:solidFill>
                <a:latin typeface="Arial" charset="0"/>
              </a:rPr>
              <a:t>#5:</a:t>
            </a:r>
            <a:r>
              <a:rPr lang="en-US" altLang="en-US" sz="2400" b="1" dirty="0">
                <a:latin typeface="Arial" charset="0"/>
              </a:rPr>
              <a:t>  No opportunities to regain trust</a:t>
            </a:r>
          </a:p>
          <a:p>
            <a:pPr marL="0" indent="0">
              <a:buNone/>
            </a:pPr>
            <a:endParaRPr lang="en-US" dirty="0"/>
          </a:p>
        </p:txBody>
      </p:sp>
      <p:pic>
        <p:nvPicPr>
          <p:cNvPr id="9" name="Picture 3" descr="C:\Users\Jenny Black PLL\AppData\Local\Microsoft\Windows\INetCache\IE\GM8GNI4J\Poison-sign[1].png"/>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36104" y="3572820"/>
            <a:ext cx="2540131" cy="1828101"/>
          </a:xfrm>
          <a:prstGeom prst="rect">
            <a:avLst/>
          </a:prstGeom>
          <a:ln w="57150">
            <a:solidFill>
              <a:srgbClr val="FFC000"/>
            </a:solidFill>
          </a:ln>
          <a:effectLst>
            <a:outerShdw blurRad="50800" dist="38100" dir="10800000" algn="r" rotWithShape="0">
              <a:prstClr val="black">
                <a:alpha val="4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39</a:t>
            </a:r>
          </a:p>
        </p:txBody>
      </p:sp>
      <p:grpSp>
        <p:nvGrpSpPr>
          <p:cNvPr id="12" name="Group 11">
            <a:extLst>
              <a:ext uri="{FF2B5EF4-FFF2-40B4-BE49-F238E27FC236}">
                <a16:creationId xmlns:a16="http://schemas.microsoft.com/office/drawing/2014/main" id="{5ACA7959-9F68-4C36-9D9F-43BE3DBC7E67}"/>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D4186397-2A7A-4FBF-B03E-84050D4802A7}"/>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C3204004-6B09-470F-A451-972FAC4F7F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91980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11" name="Content Placeholder 1"/>
          <p:cNvSpPr>
            <a:spLocks noGrp="1"/>
          </p:cNvSpPr>
          <p:nvPr>
            <p:ph idx="1"/>
          </p:nvPr>
        </p:nvSpPr>
        <p:spPr>
          <a:xfrm>
            <a:off x="415637" y="1836703"/>
            <a:ext cx="7912678" cy="4525963"/>
          </a:xfrm>
        </p:spPr>
        <p:txBody>
          <a:bodyPr>
            <a:normAutofit fontScale="47500" lnSpcReduction="20000"/>
          </a:bodyPr>
          <a:lstStyle/>
          <a:p>
            <a:pPr marL="0" indent="0" algn="ctr">
              <a:buNone/>
            </a:pPr>
            <a:r>
              <a:rPr lang="en-US" sz="6700" b="1" dirty="0">
                <a:effectLst>
                  <a:outerShdw blurRad="50800" dir="2280000" algn="ctr" rotWithShape="0">
                    <a:schemeClr val="accent2">
                      <a:lumMod val="20000"/>
                      <a:lumOff val="80000"/>
                    </a:schemeClr>
                  </a:outerShdw>
                </a:effectLst>
                <a:latin typeface="Franklin Gothic Medium" pitchFamily="34" charset="0"/>
              </a:rPr>
              <a:t>Is The Glass Half Empty Or Half Full?</a:t>
            </a:r>
          </a:p>
          <a:p>
            <a:pPr marL="0" indent="0" algn="ctr">
              <a:buNone/>
            </a:pPr>
            <a:r>
              <a:rPr lang="en-US" altLang="en-US" sz="5100" b="1" i="1" dirty="0">
                <a:solidFill>
                  <a:schemeClr val="accent5">
                    <a:lumMod val="75000"/>
                  </a:schemeClr>
                </a:solidFill>
                <a:latin typeface="Arial" charset="0"/>
              </a:rPr>
              <a:t>“My Teenager Has a Problem, But I Can’t Fix It.”</a:t>
            </a:r>
          </a:p>
          <a:p>
            <a:pPr marL="0" indent="0" algn="ctr">
              <a:buNone/>
            </a:pPr>
            <a:endParaRPr lang="en-US" altLang="en-US" sz="2400" b="1" i="1" dirty="0">
              <a:latin typeface="Arial" charset="0"/>
            </a:endParaRPr>
          </a:p>
          <a:p>
            <a:pPr>
              <a:spcBef>
                <a:spcPct val="30000"/>
              </a:spcBef>
              <a:buFontTx/>
              <a:buChar char="•"/>
            </a:pPr>
            <a:r>
              <a:rPr lang="en-US" altLang="en-US" sz="4200" b="1" dirty="0">
                <a:latin typeface="Arial" charset="0"/>
              </a:rPr>
              <a:t>My teenager is sick and has mental problems.</a:t>
            </a:r>
          </a:p>
          <a:p>
            <a:pPr>
              <a:spcBef>
                <a:spcPct val="30000"/>
              </a:spcBef>
              <a:buFontTx/>
              <a:buChar char="•"/>
            </a:pPr>
            <a:r>
              <a:rPr lang="en-US" altLang="en-US" sz="4200" b="1" dirty="0">
                <a:latin typeface="Arial" charset="0"/>
              </a:rPr>
              <a:t>If I push too hard he will only get worse.</a:t>
            </a:r>
          </a:p>
          <a:p>
            <a:pPr>
              <a:spcBef>
                <a:spcPct val="30000"/>
              </a:spcBef>
              <a:buFontTx/>
              <a:buChar char="•"/>
            </a:pPr>
            <a:r>
              <a:rPr lang="en-US" altLang="en-US" sz="4200" b="1" dirty="0">
                <a:latin typeface="Arial" charset="0"/>
              </a:rPr>
              <a:t>If I get tough I will lose my teen’s friendship</a:t>
            </a:r>
          </a:p>
          <a:p>
            <a:pPr>
              <a:spcBef>
                <a:spcPct val="30000"/>
              </a:spcBef>
              <a:buFontTx/>
              <a:buChar char="•"/>
            </a:pPr>
            <a:r>
              <a:rPr lang="en-US" altLang="en-US" sz="4200" b="1" dirty="0">
                <a:latin typeface="Arial" charset="0"/>
              </a:rPr>
              <a:t>My teenager has a chemical imbalance and only needs medication to solve the problem.</a:t>
            </a:r>
          </a:p>
          <a:p>
            <a:pPr>
              <a:spcBef>
                <a:spcPct val="30000"/>
              </a:spcBef>
              <a:buFontTx/>
              <a:buChar char="•"/>
            </a:pPr>
            <a:r>
              <a:rPr lang="en-US" altLang="en-US" sz="4200" b="1" dirty="0">
                <a:latin typeface="Arial" charset="0"/>
              </a:rPr>
              <a:t>My teenager has had a tough life and I feel guilty if I am tough.</a:t>
            </a:r>
          </a:p>
          <a:p>
            <a:pPr>
              <a:spcBef>
                <a:spcPct val="30000"/>
              </a:spcBef>
              <a:buFontTx/>
              <a:buChar char="•"/>
            </a:pPr>
            <a:r>
              <a:rPr lang="en-US" altLang="en-US" sz="4200" b="1" dirty="0">
                <a:latin typeface="Arial" charset="0"/>
              </a:rPr>
              <a:t>My teenager will grow out of it – just hormones.</a:t>
            </a:r>
          </a:p>
          <a:p>
            <a:pPr>
              <a:spcBef>
                <a:spcPct val="30000"/>
              </a:spcBef>
              <a:buFontTx/>
              <a:buChar char="•"/>
            </a:pPr>
            <a:r>
              <a:rPr lang="en-US" altLang="en-US" sz="4200" b="1" dirty="0">
                <a:latin typeface="Arial" charset="0"/>
              </a:rPr>
              <a:t>My teenager is on drugs. If I push too hard my teenager will use more drugs.</a:t>
            </a:r>
          </a:p>
          <a:p>
            <a:pPr>
              <a:spcBef>
                <a:spcPct val="30000"/>
              </a:spcBef>
              <a:buFontTx/>
              <a:buChar char="•"/>
            </a:pPr>
            <a:r>
              <a:rPr lang="en-US" altLang="en-US" sz="4200" b="1" dirty="0">
                <a:latin typeface="Arial" charset="0"/>
              </a:rPr>
              <a:t>My teenager wants to be left alone and I need to respect that.</a:t>
            </a:r>
            <a:endParaRPr lang="en-US" sz="4200" dirty="0"/>
          </a:p>
        </p:txBody>
      </p:sp>
      <p:grpSp>
        <p:nvGrpSpPr>
          <p:cNvPr id="4" name="Group 3"/>
          <p:cNvGrpSpPr/>
          <p:nvPr/>
        </p:nvGrpSpPr>
        <p:grpSpPr>
          <a:xfrm>
            <a:off x="7722025" y="2582409"/>
            <a:ext cx="1212577" cy="2127039"/>
            <a:chOff x="7722025" y="1845204"/>
            <a:chExt cx="1212577" cy="2266499"/>
          </a:xfrm>
        </p:grpSpPr>
        <p:pic>
          <p:nvPicPr>
            <p:cNvPr id="12" name="Picture 4" descr="C:\Users\Jenny Black PLL\AppData\Local\Microsoft\Windows\INetCache\IE\399NBUXZ\half-full-half-empty-hi[1].png"/>
            <p:cNvPicPr>
              <a:picLocks noChangeAspect="1" noChangeArrowheads="1"/>
            </p:cNvPicPr>
            <p:nvPr/>
          </p:nvPicPr>
          <p:blipFill>
            <a:blip r:embed="rId3">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7722025" y="1845204"/>
              <a:ext cx="1212577" cy="2266499"/>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7803659" y="2482140"/>
              <a:ext cx="1049311" cy="646331"/>
            </a:xfrm>
            <a:prstGeom prst="rect">
              <a:avLst/>
            </a:prstGeom>
          </p:spPr>
          <p:txBody>
            <a:bodyPr wrap="square">
              <a:spAutoFit/>
            </a:bodyPr>
            <a:lstStyle/>
            <a:p>
              <a:pPr algn="ctr"/>
              <a:r>
                <a:rPr lang="en-US" kern="10" dirty="0">
                  <a:solidFill>
                    <a:schemeClr val="bg1">
                      <a:lumMod val="50000"/>
                    </a:schemeClr>
                  </a:solidFill>
                  <a:latin typeface="Arial Black"/>
                </a:rPr>
                <a:t>Half</a:t>
              </a:r>
            </a:p>
            <a:p>
              <a:pPr algn="ctr"/>
              <a:r>
                <a:rPr lang="en-US" kern="10" dirty="0">
                  <a:solidFill>
                    <a:schemeClr val="bg1">
                      <a:lumMod val="50000"/>
                    </a:schemeClr>
                  </a:solidFill>
                  <a:latin typeface="Arial Black"/>
                </a:rPr>
                <a:t>Empty</a:t>
              </a:r>
            </a:p>
          </p:txBody>
        </p:sp>
      </p:grpSp>
      <p:sp>
        <p:nvSpPr>
          <p:cNvPr id="13" name="TextBox 12"/>
          <p:cNvSpPr txBox="1"/>
          <p:nvPr/>
        </p:nvSpPr>
        <p:spPr>
          <a:xfrm>
            <a:off x="134471" y="6414247"/>
            <a:ext cx="268941" cy="307777"/>
          </a:xfrm>
          <a:prstGeom prst="rect">
            <a:avLst/>
          </a:prstGeom>
          <a:noFill/>
        </p:spPr>
        <p:txBody>
          <a:bodyPr wrap="square" rtlCol="0">
            <a:spAutoFit/>
          </a:bodyPr>
          <a:lstStyle/>
          <a:p>
            <a:r>
              <a:rPr lang="en-US" sz="1400" b="1" dirty="0">
                <a:solidFill>
                  <a:schemeClr val="bg1"/>
                </a:solidFill>
              </a:rPr>
              <a:t>4</a:t>
            </a:r>
          </a:p>
        </p:txBody>
      </p:sp>
      <p:grpSp>
        <p:nvGrpSpPr>
          <p:cNvPr id="15" name="Group 14">
            <a:extLst>
              <a:ext uri="{FF2B5EF4-FFF2-40B4-BE49-F238E27FC236}">
                <a16:creationId xmlns:a16="http://schemas.microsoft.com/office/drawing/2014/main" id="{4C650EA7-3FF0-44BE-BD0D-041CE59C87A9}"/>
              </a:ext>
            </a:extLst>
          </p:cNvPr>
          <p:cNvGrpSpPr/>
          <p:nvPr/>
        </p:nvGrpSpPr>
        <p:grpSpPr>
          <a:xfrm>
            <a:off x="443173" y="166947"/>
            <a:ext cx="8257654" cy="1329819"/>
            <a:chOff x="0" y="0"/>
            <a:chExt cx="7397945" cy="1080135"/>
          </a:xfrm>
        </p:grpSpPr>
        <p:sp>
          <p:nvSpPr>
            <p:cNvPr id="16" name="Text Box 2">
              <a:extLst>
                <a:ext uri="{FF2B5EF4-FFF2-40B4-BE49-F238E27FC236}">
                  <a16:creationId xmlns:a16="http://schemas.microsoft.com/office/drawing/2014/main" id="{B0C2FF53-525D-47D2-A56A-7E116AEC9644}"/>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094E8288-3A4C-4060-9F10-A01A36115E4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975041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8" name="Content Placeholder 1"/>
          <p:cNvSpPr>
            <a:spLocks noGrp="1"/>
          </p:cNvSpPr>
          <p:nvPr>
            <p:ph idx="1"/>
          </p:nvPr>
        </p:nvSpPr>
        <p:spPr>
          <a:xfrm>
            <a:off x="127415" y="1866697"/>
            <a:ext cx="8775841" cy="471708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20000"/>
          </a:bodyPr>
          <a:lstStyle/>
          <a:p>
            <a:pPr marL="0" indent="0" algn="ctr">
              <a:buNone/>
            </a:pPr>
            <a:r>
              <a:rPr kumimoji="1" lang="en-US" sz="4800" dirty="0">
                <a:effectLst>
                  <a:outerShdw blurRad="38100" dist="38100" dir="2700000" algn="tl">
                    <a:srgbClr val="000000">
                      <a:alpha val="43137"/>
                    </a:srgbClr>
                  </a:outerShdw>
                </a:effectLst>
                <a:latin typeface="Impact" pitchFamily="34" charset="0"/>
              </a:rPr>
              <a:t>7 Strategies to Restore Nurturance</a:t>
            </a:r>
          </a:p>
          <a:p>
            <a:pPr>
              <a:lnSpc>
                <a:spcPct val="140000"/>
              </a:lnSpc>
              <a:spcBef>
                <a:spcPct val="50000"/>
              </a:spcBef>
              <a:buClr>
                <a:schemeClr val="tx1"/>
              </a:buClr>
              <a:buNone/>
            </a:pPr>
            <a:r>
              <a:rPr lang="en-US" altLang="en-US" sz="2400" b="1" dirty="0">
                <a:solidFill>
                  <a:srgbClr val="005A78"/>
                </a:solidFill>
                <a:latin typeface="Arial" charset="0"/>
              </a:rPr>
              <a:t>#1  </a:t>
            </a:r>
            <a:r>
              <a:rPr lang="en-US" altLang="en-US" sz="2400" b="1" dirty="0">
                <a:latin typeface="Arial" charset="0"/>
              </a:rPr>
              <a:t>Education and Normalization</a:t>
            </a:r>
          </a:p>
          <a:p>
            <a:pPr>
              <a:lnSpc>
                <a:spcPct val="140000"/>
              </a:lnSpc>
              <a:spcBef>
                <a:spcPct val="50000"/>
              </a:spcBef>
              <a:buClr>
                <a:schemeClr val="tx1"/>
              </a:buClr>
              <a:buNone/>
            </a:pPr>
            <a:r>
              <a:rPr lang="en-US" altLang="en-US" sz="2400" b="1" dirty="0">
                <a:solidFill>
                  <a:srgbClr val="005A78"/>
                </a:solidFill>
                <a:latin typeface="Arial" charset="0"/>
              </a:rPr>
              <a:t>#2</a:t>
            </a:r>
            <a:r>
              <a:rPr lang="en-US" altLang="en-US" sz="2000" b="1" i="1" dirty="0">
                <a:solidFill>
                  <a:srgbClr val="005A78"/>
                </a:solidFill>
                <a:latin typeface="Arial" charset="0"/>
              </a:rPr>
              <a:t>  </a:t>
            </a:r>
            <a:r>
              <a:rPr lang="en-US" altLang="en-US" sz="2400" b="1" dirty="0">
                <a:latin typeface="Arial" charset="0"/>
              </a:rPr>
              <a:t>Opportunities to Earn Trust</a:t>
            </a:r>
          </a:p>
          <a:p>
            <a:pPr>
              <a:lnSpc>
                <a:spcPct val="140000"/>
              </a:lnSpc>
              <a:spcBef>
                <a:spcPct val="50000"/>
              </a:spcBef>
              <a:buClr>
                <a:schemeClr val="tx1"/>
              </a:buClr>
              <a:buNone/>
            </a:pPr>
            <a:r>
              <a:rPr lang="en-US" altLang="en-US" sz="2400" b="1" dirty="0">
                <a:solidFill>
                  <a:srgbClr val="005A78"/>
                </a:solidFill>
                <a:latin typeface="Arial" charset="0"/>
              </a:rPr>
              <a:t>#3  </a:t>
            </a:r>
            <a:r>
              <a:rPr lang="en-US" altLang="en-US" sz="2400" b="1" dirty="0">
                <a:latin typeface="Arial" charset="0"/>
              </a:rPr>
              <a:t>A New Approach to Criticism</a:t>
            </a:r>
          </a:p>
          <a:p>
            <a:pPr>
              <a:lnSpc>
                <a:spcPct val="140000"/>
              </a:lnSpc>
              <a:spcBef>
                <a:spcPct val="50000"/>
              </a:spcBef>
              <a:buClr>
                <a:schemeClr val="tx1"/>
              </a:buClr>
              <a:buNone/>
            </a:pPr>
            <a:r>
              <a:rPr lang="en-US" altLang="en-US" sz="2400" b="1" dirty="0">
                <a:solidFill>
                  <a:srgbClr val="005A78"/>
                </a:solidFill>
                <a:latin typeface="Arial" charset="0"/>
              </a:rPr>
              <a:t>#4  </a:t>
            </a:r>
            <a:r>
              <a:rPr lang="en-US" altLang="en-US" sz="2400" b="1" dirty="0">
                <a:latin typeface="Arial" charset="0"/>
              </a:rPr>
              <a:t>Emotional Warm-Ups</a:t>
            </a:r>
          </a:p>
          <a:p>
            <a:pPr>
              <a:lnSpc>
                <a:spcPct val="140000"/>
              </a:lnSpc>
              <a:spcBef>
                <a:spcPct val="50000"/>
              </a:spcBef>
              <a:buClr>
                <a:schemeClr val="tx1"/>
              </a:buClr>
              <a:buNone/>
            </a:pPr>
            <a:r>
              <a:rPr lang="en-US" altLang="en-US" sz="2400" b="1" dirty="0">
                <a:solidFill>
                  <a:srgbClr val="005A78"/>
                </a:solidFill>
                <a:latin typeface="Arial" charset="0"/>
              </a:rPr>
              <a:t>#5  </a:t>
            </a:r>
            <a:r>
              <a:rPr lang="en-US" altLang="en-US" sz="2400" b="1" dirty="0">
                <a:latin typeface="Arial" charset="0"/>
              </a:rPr>
              <a:t>Acceptance of Underlying Feelings</a:t>
            </a:r>
          </a:p>
          <a:p>
            <a:pPr>
              <a:lnSpc>
                <a:spcPct val="140000"/>
              </a:lnSpc>
              <a:spcBef>
                <a:spcPct val="50000"/>
              </a:spcBef>
              <a:buClr>
                <a:schemeClr val="tx1"/>
              </a:buClr>
              <a:buNone/>
            </a:pPr>
            <a:r>
              <a:rPr lang="en-US" altLang="en-US" sz="2400" b="1" dirty="0">
                <a:solidFill>
                  <a:srgbClr val="005A78"/>
                </a:solidFill>
                <a:latin typeface="Arial" charset="0"/>
              </a:rPr>
              <a:t>#6  </a:t>
            </a:r>
            <a:r>
              <a:rPr lang="en-US" altLang="en-US" sz="2400" b="1" dirty="0">
                <a:latin typeface="Arial" charset="0"/>
              </a:rPr>
              <a:t>Physical Touch</a:t>
            </a:r>
          </a:p>
          <a:p>
            <a:pPr>
              <a:lnSpc>
                <a:spcPct val="140000"/>
              </a:lnSpc>
              <a:spcBef>
                <a:spcPct val="50000"/>
              </a:spcBef>
              <a:buClr>
                <a:schemeClr val="tx1"/>
              </a:buClr>
              <a:buNone/>
            </a:pPr>
            <a:r>
              <a:rPr lang="en-US" altLang="en-US" sz="2400" b="1" dirty="0">
                <a:solidFill>
                  <a:srgbClr val="005A78"/>
                </a:solidFill>
                <a:latin typeface="Arial" charset="0"/>
              </a:rPr>
              <a:t>#7  </a:t>
            </a:r>
            <a:r>
              <a:rPr lang="en-US" altLang="en-US" sz="2400" b="1" dirty="0">
                <a:latin typeface="Arial" charset="0"/>
              </a:rPr>
              <a:t>Special Outings</a:t>
            </a:r>
          </a:p>
          <a:p>
            <a:pPr marL="0" indent="0">
              <a:buNone/>
            </a:pPr>
            <a:endParaRPr lang="en-US" dirty="0"/>
          </a:p>
        </p:txBody>
      </p:sp>
      <p:pic>
        <p:nvPicPr>
          <p:cNvPr id="9" name="Picture 6" descr="C:\Users\Jenny Black PLL\AppData\Local\Microsoft\Windows\INetCache\IE\8YPX68TO\trust-fact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370" y="2930236"/>
            <a:ext cx="3420564" cy="25654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4471" y="6414247"/>
            <a:ext cx="443753" cy="307777"/>
          </a:xfrm>
          <a:prstGeom prst="rect">
            <a:avLst/>
          </a:prstGeom>
          <a:noFill/>
        </p:spPr>
        <p:txBody>
          <a:bodyPr wrap="square" rtlCol="0">
            <a:spAutoFit/>
          </a:bodyPr>
          <a:lstStyle/>
          <a:p>
            <a:r>
              <a:rPr lang="en-US" sz="1400" b="1" dirty="0">
                <a:solidFill>
                  <a:schemeClr val="bg1"/>
                </a:solidFill>
              </a:rPr>
              <a:t>40</a:t>
            </a:r>
          </a:p>
        </p:txBody>
      </p:sp>
      <p:grpSp>
        <p:nvGrpSpPr>
          <p:cNvPr id="12" name="Group 11">
            <a:extLst>
              <a:ext uri="{FF2B5EF4-FFF2-40B4-BE49-F238E27FC236}">
                <a16:creationId xmlns:a16="http://schemas.microsoft.com/office/drawing/2014/main" id="{7C53D701-84F0-418E-8FAB-DEE5A5B0388A}"/>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6A024757-A4CE-4A7C-83AE-674C98FDD37F}"/>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25D6D5AF-775A-4F1F-AC35-43BE4DB27F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498225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pic>
        <p:nvPicPr>
          <p:cNvPr id="8" name="Picture 7" descr="A picture containing drawing&#10;&#10;Description automatically generated">
            <a:extLst>
              <a:ext uri="{FF2B5EF4-FFF2-40B4-BE49-F238E27FC236}">
                <a16:creationId xmlns:a16="http://schemas.microsoft.com/office/drawing/2014/main" id="{92CB6454-9941-41EC-AC23-9265B97DAF1F}"/>
              </a:ext>
            </a:extLst>
          </p:cNvPr>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Lst>
          </a:blip>
          <a:stretch>
            <a:fillRect/>
          </a:stretch>
        </p:blipFill>
        <p:spPr>
          <a:xfrm>
            <a:off x="1234448" y="1123900"/>
            <a:ext cx="6675104" cy="4145280"/>
          </a:xfrm>
          <a:prstGeom prst="rect">
            <a:avLst/>
          </a:prstGeom>
        </p:spPr>
      </p:pic>
    </p:spTree>
    <p:extLst>
      <p:ext uri="{BB962C8B-B14F-4D97-AF65-F5344CB8AC3E}">
        <p14:creationId xmlns:p14="http://schemas.microsoft.com/office/powerpoint/2010/main" val="105406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sp>
        <p:nvSpPr>
          <p:cNvPr id="13" name="Content Placeholder 1"/>
          <p:cNvSpPr>
            <a:spLocks noGrp="1"/>
          </p:cNvSpPr>
          <p:nvPr>
            <p:ph idx="1"/>
          </p:nvPr>
        </p:nvSpPr>
        <p:spPr>
          <a:xfrm>
            <a:off x="218127" y="1746615"/>
            <a:ext cx="8385941" cy="4525963"/>
          </a:xfrm>
        </p:spPr>
        <p:txBody>
          <a:bodyPr>
            <a:normAutofit fontScale="92500" lnSpcReduction="20000"/>
          </a:bodyPr>
          <a:lstStyle/>
          <a:p>
            <a:pPr marL="0" indent="0" algn="ctr">
              <a:buNone/>
            </a:pPr>
            <a:r>
              <a:rPr lang="en-US" sz="3500" b="1" dirty="0">
                <a:effectLst>
                  <a:outerShdw blurRad="50800" dir="2280000" algn="ctr" rotWithShape="0">
                    <a:schemeClr val="accent2">
                      <a:lumMod val="20000"/>
                      <a:lumOff val="80000"/>
                    </a:schemeClr>
                  </a:outerShdw>
                </a:effectLst>
                <a:latin typeface="Franklin Gothic Medium" pitchFamily="34" charset="0"/>
              </a:rPr>
              <a:t>Is The Glass Half Empty Or Half Full?</a:t>
            </a:r>
          </a:p>
          <a:p>
            <a:pPr marL="0" indent="0" algn="ctr">
              <a:buNone/>
            </a:pPr>
            <a:r>
              <a:rPr lang="en-US" altLang="en-US" sz="2400" b="1" i="1" dirty="0">
                <a:solidFill>
                  <a:schemeClr val="accent5">
                    <a:lumMod val="75000"/>
                  </a:schemeClr>
                </a:solidFill>
                <a:latin typeface="Arial" charset="0"/>
              </a:rPr>
              <a:t> “My Teenager Has a Problem, and I Can  Help Fix It With the Right Set of Tools.”</a:t>
            </a:r>
          </a:p>
          <a:p>
            <a:pPr marL="0" indent="0" algn="ctr">
              <a:buNone/>
            </a:pPr>
            <a:endParaRPr lang="en-US" altLang="en-US" sz="2400" b="1" i="1" dirty="0">
              <a:latin typeface="Arial" charset="0"/>
            </a:endParaRPr>
          </a:p>
          <a:p>
            <a:pPr lvl="1">
              <a:spcBef>
                <a:spcPct val="0"/>
              </a:spcBef>
              <a:buClrTx/>
              <a:buFontTx/>
              <a:buChar char="•"/>
            </a:pPr>
            <a:r>
              <a:rPr lang="en-US" altLang="en-US" sz="2200" b="1" dirty="0">
                <a:latin typeface="Arial" charset="0"/>
              </a:rPr>
              <a:t>My teenager is stubborn or stuck in a rut.</a:t>
            </a:r>
          </a:p>
          <a:p>
            <a:pPr lvl="1">
              <a:spcBef>
                <a:spcPct val="0"/>
              </a:spcBef>
              <a:buClrTx/>
              <a:buFontTx/>
              <a:buChar char="•"/>
            </a:pPr>
            <a:r>
              <a:rPr lang="en-US" altLang="en-US" sz="2200" b="1" dirty="0">
                <a:latin typeface="Arial" charset="0"/>
              </a:rPr>
              <a:t>My teenager needs parental guidance, even if he acts as if he wants to be left alone.</a:t>
            </a:r>
          </a:p>
          <a:p>
            <a:pPr lvl="1">
              <a:spcBef>
                <a:spcPct val="0"/>
              </a:spcBef>
              <a:buClrTx/>
              <a:buFontTx/>
              <a:buChar char="•"/>
            </a:pPr>
            <a:r>
              <a:rPr lang="en-US" altLang="en-US" sz="2200" b="1" dirty="0">
                <a:latin typeface="Arial" charset="0"/>
              </a:rPr>
              <a:t>My teenager may have depression or</a:t>
            </a:r>
          </a:p>
          <a:p>
            <a:pPr lvl="1">
              <a:spcBef>
                <a:spcPct val="0"/>
              </a:spcBef>
              <a:buClrTx/>
              <a:buFontTx/>
              <a:buNone/>
            </a:pPr>
            <a:r>
              <a:rPr lang="en-US" altLang="en-US" sz="2200" b="1" dirty="0">
                <a:latin typeface="Arial" charset="0"/>
              </a:rPr>
              <a:t>	Attention Deficit Disorder (ADD) requiring some medication, but he is still accountable for any misbehavior.</a:t>
            </a:r>
          </a:p>
          <a:p>
            <a:pPr lvl="1">
              <a:spcBef>
                <a:spcPct val="0"/>
              </a:spcBef>
              <a:buClrTx/>
              <a:buFontTx/>
              <a:buChar char="•"/>
            </a:pPr>
            <a:r>
              <a:rPr lang="en-US" altLang="en-US" sz="2200" b="1" dirty="0">
                <a:latin typeface="Arial" charset="0"/>
              </a:rPr>
              <a:t>My teenager is not frail. He needs consistent</a:t>
            </a:r>
          </a:p>
          <a:p>
            <a:pPr lvl="1">
              <a:spcBef>
                <a:spcPct val="0"/>
              </a:spcBef>
              <a:buClrTx/>
              <a:buFontTx/>
              <a:buNone/>
            </a:pPr>
            <a:r>
              <a:rPr lang="en-US" altLang="en-US" sz="2200" b="1" dirty="0">
                <a:latin typeface="Arial" charset="0"/>
              </a:rPr>
              <a:t>	structure to get stronger.</a:t>
            </a:r>
          </a:p>
          <a:p>
            <a:pPr lvl="1">
              <a:spcBef>
                <a:spcPct val="0"/>
              </a:spcBef>
              <a:buClrTx/>
              <a:buFontTx/>
              <a:buChar char="•"/>
            </a:pPr>
            <a:r>
              <a:rPr lang="en-US" altLang="en-US" sz="2200" b="1" dirty="0">
                <a:latin typeface="Arial" charset="0"/>
              </a:rPr>
              <a:t>My teenager has too much power for his developmental britches.</a:t>
            </a:r>
          </a:p>
          <a:p>
            <a:pPr lvl="1">
              <a:spcBef>
                <a:spcPct val="0"/>
              </a:spcBef>
              <a:buClrTx/>
              <a:buFontTx/>
              <a:buChar char="•"/>
            </a:pPr>
            <a:r>
              <a:rPr lang="en-US" altLang="en-US" sz="2200" b="1" dirty="0">
                <a:latin typeface="Arial" charset="0"/>
              </a:rPr>
              <a:t>My teen will not grow out of it on his own. It </a:t>
            </a:r>
          </a:p>
          <a:p>
            <a:pPr lvl="1">
              <a:spcBef>
                <a:spcPct val="0"/>
              </a:spcBef>
              <a:buClrTx/>
              <a:buFontTx/>
              <a:buNone/>
            </a:pPr>
            <a:r>
              <a:rPr lang="en-US" altLang="en-US" sz="2200" b="1" dirty="0">
                <a:latin typeface="Arial" charset="0"/>
              </a:rPr>
              <a:t>	has been over a year.</a:t>
            </a:r>
            <a:endParaRPr lang="en-US" sz="2400" b="1" dirty="0">
              <a:effectLst>
                <a:outerShdw blurRad="50800" dir="2280000" algn="ctr" rotWithShape="0">
                  <a:schemeClr val="accent2">
                    <a:lumMod val="20000"/>
                    <a:lumOff val="80000"/>
                  </a:schemeClr>
                </a:outerShdw>
              </a:effectLst>
              <a:latin typeface="Franklin Gothic Medium" pitchFamily="34" charset="0"/>
            </a:endParaRPr>
          </a:p>
          <a:p>
            <a:endParaRPr lang="en-US" dirty="0"/>
          </a:p>
        </p:txBody>
      </p:sp>
      <p:grpSp>
        <p:nvGrpSpPr>
          <p:cNvPr id="15" name="Group 14"/>
          <p:cNvGrpSpPr/>
          <p:nvPr/>
        </p:nvGrpSpPr>
        <p:grpSpPr>
          <a:xfrm>
            <a:off x="7793182" y="4483678"/>
            <a:ext cx="1167029" cy="1969077"/>
            <a:chOff x="7751354" y="4478889"/>
            <a:chExt cx="1212577" cy="2266499"/>
          </a:xfrm>
        </p:grpSpPr>
        <p:pic>
          <p:nvPicPr>
            <p:cNvPr id="16" name="Picture 4" descr="C:\Users\Jenny Black PLL\AppData\Local\Microsoft\Windows\INetCache\IE\399NBUXZ\half-full-half-empty-hi[1].png"/>
            <p:cNvPicPr>
              <a:picLocks noChangeAspect="1" noChangeArrowheads="1"/>
            </p:cNvPicPr>
            <p:nvPr/>
          </p:nvPicPr>
          <p:blipFill>
            <a:blip r:embed="rId3">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7751354" y="4478889"/>
              <a:ext cx="1212577" cy="2266499"/>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7832984" y="5158897"/>
              <a:ext cx="1049311" cy="646331"/>
            </a:xfrm>
            <a:prstGeom prst="rect">
              <a:avLst/>
            </a:prstGeom>
          </p:spPr>
          <p:txBody>
            <a:bodyPr wrap="square">
              <a:spAutoFit/>
            </a:bodyPr>
            <a:lstStyle/>
            <a:p>
              <a:pPr algn="ctr"/>
              <a:r>
                <a:rPr lang="en-US" kern="10" dirty="0">
                  <a:solidFill>
                    <a:schemeClr val="bg1">
                      <a:lumMod val="50000"/>
                    </a:schemeClr>
                  </a:solidFill>
                  <a:latin typeface="Arial Black"/>
                </a:rPr>
                <a:t>Half</a:t>
              </a:r>
            </a:p>
            <a:p>
              <a:pPr algn="ctr"/>
              <a:r>
                <a:rPr lang="en-US" kern="10" dirty="0">
                  <a:solidFill>
                    <a:schemeClr val="bg1">
                      <a:lumMod val="50000"/>
                    </a:schemeClr>
                  </a:solidFill>
                  <a:latin typeface="Arial Black"/>
                </a:rPr>
                <a:t>Full</a:t>
              </a:r>
            </a:p>
          </p:txBody>
        </p:sp>
      </p:grpSp>
      <p:sp>
        <p:nvSpPr>
          <p:cNvPr id="11" name="TextBox 10"/>
          <p:cNvSpPr txBox="1"/>
          <p:nvPr/>
        </p:nvSpPr>
        <p:spPr>
          <a:xfrm>
            <a:off x="134471" y="6414247"/>
            <a:ext cx="268941" cy="307777"/>
          </a:xfrm>
          <a:prstGeom prst="rect">
            <a:avLst/>
          </a:prstGeom>
          <a:noFill/>
        </p:spPr>
        <p:txBody>
          <a:bodyPr wrap="square" rtlCol="0">
            <a:spAutoFit/>
          </a:bodyPr>
          <a:lstStyle/>
          <a:p>
            <a:r>
              <a:rPr lang="en-US" sz="1400" b="1" dirty="0">
                <a:solidFill>
                  <a:schemeClr val="bg1"/>
                </a:solidFill>
              </a:rPr>
              <a:t>5</a:t>
            </a:r>
          </a:p>
        </p:txBody>
      </p:sp>
      <p:grpSp>
        <p:nvGrpSpPr>
          <p:cNvPr id="12" name="Group 11">
            <a:extLst>
              <a:ext uri="{FF2B5EF4-FFF2-40B4-BE49-F238E27FC236}">
                <a16:creationId xmlns:a16="http://schemas.microsoft.com/office/drawing/2014/main" id="{8BE61B40-51A7-42F4-8E8E-0D7E48813C92}"/>
              </a:ext>
            </a:extLst>
          </p:cNvPr>
          <p:cNvGrpSpPr/>
          <p:nvPr/>
        </p:nvGrpSpPr>
        <p:grpSpPr>
          <a:xfrm>
            <a:off x="443173" y="166947"/>
            <a:ext cx="8257654" cy="1329819"/>
            <a:chOff x="0" y="0"/>
            <a:chExt cx="7397945" cy="1080135"/>
          </a:xfrm>
        </p:grpSpPr>
        <p:sp>
          <p:nvSpPr>
            <p:cNvPr id="14" name="Text Box 2">
              <a:extLst>
                <a:ext uri="{FF2B5EF4-FFF2-40B4-BE49-F238E27FC236}">
                  <a16:creationId xmlns:a16="http://schemas.microsoft.com/office/drawing/2014/main" id="{8C4AEC63-3D68-413C-AFA8-E790E14C7952}"/>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4CDC2255-DCD0-4969-A53C-74E15985CC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53568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www.gopll.com</a:t>
            </a:r>
            <a:endParaRPr lang="en-US" sz="1400" dirty="0">
              <a:solidFill>
                <a:schemeClr val="bg1"/>
              </a:solidFill>
            </a:endParaRPr>
          </a:p>
        </p:txBody>
      </p:sp>
      <p:sp>
        <p:nvSpPr>
          <p:cNvPr id="9" name="TextBox 8">
            <a:extLst>
              <a:ext uri="{FF2B5EF4-FFF2-40B4-BE49-F238E27FC236}">
                <a16:creationId xmlns:a16="http://schemas.microsoft.com/office/drawing/2014/main" id="{EEB21FB6-A550-443B-9BA7-A49E823A1D8C}"/>
              </a:ext>
            </a:extLst>
          </p:cNvPr>
          <p:cNvSpPr txBox="1"/>
          <p:nvPr/>
        </p:nvSpPr>
        <p:spPr>
          <a:xfrm>
            <a:off x="2748395" y="4255176"/>
            <a:ext cx="3647209" cy="1015663"/>
          </a:xfrm>
          <a:prstGeom prst="rect">
            <a:avLst/>
          </a:prstGeom>
          <a:noFill/>
        </p:spPr>
        <p:txBody>
          <a:bodyPr wrap="square" rtlCol="0">
            <a:spAutoFit/>
          </a:bodyPr>
          <a:lstStyle/>
          <a:p>
            <a:pPr algn="ctr"/>
            <a:r>
              <a:rPr lang="en-US" sz="6000" dirty="0">
                <a:solidFill>
                  <a:srgbClr val="005A78"/>
                </a:solidFill>
                <a:effectLst>
                  <a:outerShdw blurRad="38100" dist="38100" dir="2700000" algn="tl">
                    <a:srgbClr val="000000">
                      <a:alpha val="43137"/>
                    </a:srgbClr>
                  </a:outerShdw>
                </a:effectLst>
                <a:latin typeface="Arial Black" panose="020B0A04020102020204" pitchFamily="34" charset="0"/>
              </a:rPr>
              <a:t>Group 2</a:t>
            </a:r>
          </a:p>
        </p:txBody>
      </p:sp>
      <p:pic>
        <p:nvPicPr>
          <p:cNvPr id="12" name="Picture 11" descr="A picture containing drawing&#10;&#10;Description automatically generated">
            <a:extLst>
              <a:ext uri="{FF2B5EF4-FFF2-40B4-BE49-F238E27FC236}">
                <a16:creationId xmlns:a16="http://schemas.microsoft.com/office/drawing/2014/main" id="{8207A6AD-2F80-4F1D-B846-1D0699D3C0D5}"/>
              </a:ext>
            </a:extLst>
          </p:cNvPr>
          <p:cNvPicPr>
            <a:picLocks noChangeAspect="1"/>
          </p:cNvPicPr>
          <p:nvPr/>
        </p:nvPicPr>
        <p:blipFill>
          <a:blip r:embed="rId2"/>
          <a:stretch>
            <a:fillRect/>
          </a:stretch>
        </p:blipFill>
        <p:spPr>
          <a:xfrm>
            <a:off x="2106066" y="905691"/>
            <a:ext cx="5088622" cy="3160065"/>
          </a:xfrm>
          <a:prstGeom prst="rect">
            <a:avLst/>
          </a:prstGeom>
        </p:spPr>
      </p:pic>
    </p:spTree>
    <p:extLst>
      <p:ext uri="{BB962C8B-B14F-4D97-AF65-F5344CB8AC3E}">
        <p14:creationId xmlns:p14="http://schemas.microsoft.com/office/powerpoint/2010/main" val="268076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www.gopll.com</a:t>
            </a:r>
            <a:endParaRPr lang="en-US" sz="1400" dirty="0">
              <a:solidFill>
                <a:schemeClr val="bg1"/>
              </a:solidFill>
            </a:endParaRPr>
          </a:p>
        </p:txBody>
      </p:sp>
      <p:sp>
        <p:nvSpPr>
          <p:cNvPr id="14" name="Content Placeholder 1"/>
          <p:cNvSpPr>
            <a:spLocks noGrp="1"/>
          </p:cNvSpPr>
          <p:nvPr>
            <p:ph idx="1"/>
          </p:nvPr>
        </p:nvSpPr>
        <p:spPr>
          <a:xfrm>
            <a:off x="457200" y="1911507"/>
            <a:ext cx="8229600" cy="4875551"/>
          </a:xfrm>
        </p:spPr>
        <p:txBody>
          <a:bodyPr>
            <a:normAutofit fontScale="47500" lnSpcReduction="20000"/>
          </a:bodyPr>
          <a:lstStyle/>
          <a:p>
            <a:pPr marL="0" indent="0" algn="ctr">
              <a:buNone/>
            </a:pPr>
            <a:r>
              <a:rPr lang="en-US" altLang="en-US" sz="9300" dirty="0">
                <a:solidFill>
                  <a:srgbClr val="000000"/>
                </a:solidFill>
                <a:latin typeface="Arial Black" pitchFamily="34" charset="0"/>
              </a:rPr>
              <a:t>Top 10 Parent </a:t>
            </a:r>
            <a:r>
              <a:rPr lang="en-US" altLang="en-US" sz="9300" dirty="0">
                <a:solidFill>
                  <a:srgbClr val="F50B38"/>
                </a:solidFill>
                <a:latin typeface="Arial Black" pitchFamily="34" charset="0"/>
              </a:rPr>
              <a:t>   </a:t>
            </a:r>
            <a:r>
              <a:rPr lang="en-US" altLang="en-US" sz="9300" dirty="0">
                <a:solidFill>
                  <a:srgbClr val="000000"/>
                </a:solidFill>
                <a:latin typeface="Arial Black" pitchFamily="34" charset="0"/>
              </a:rPr>
              <a:t>  Buttons</a:t>
            </a:r>
          </a:p>
          <a:p>
            <a:pPr marL="0" indent="0" algn="ctr">
              <a:buNone/>
            </a:pPr>
            <a:endParaRPr lang="en-US" altLang="en-US" sz="2500" dirty="0">
              <a:solidFill>
                <a:srgbClr val="000000"/>
              </a:solidFill>
              <a:latin typeface="Arial Black" pitchFamily="34" charset="0"/>
            </a:endParaRPr>
          </a:p>
          <a:p>
            <a:pPr marL="609600" indent="-609600">
              <a:buClr>
                <a:srgbClr val="000000"/>
              </a:buClr>
              <a:buFont typeface="Monotype Sorts" pitchFamily="2" charset="2"/>
              <a:buAutoNum type="arabicParenR"/>
            </a:pPr>
            <a:r>
              <a:rPr lang="en-US" altLang="en-US" sz="4400" dirty="0">
                <a:solidFill>
                  <a:srgbClr val="000000"/>
                </a:solidFill>
                <a:latin typeface="Arial" charset="0"/>
              </a:rPr>
              <a:t>“You never let me do anything!”</a:t>
            </a:r>
          </a:p>
          <a:p>
            <a:pPr marL="609600" indent="-609600">
              <a:buClr>
                <a:srgbClr val="000000"/>
              </a:buClr>
              <a:buFont typeface="Monotype Sorts" pitchFamily="2" charset="2"/>
              <a:buAutoNum type="arabicParenR"/>
            </a:pPr>
            <a:r>
              <a:rPr lang="en-US" altLang="en-US" sz="4400" dirty="0">
                <a:solidFill>
                  <a:srgbClr val="000000"/>
                </a:solidFill>
                <a:latin typeface="Arial" charset="0"/>
              </a:rPr>
              <a:t>“You don’t love me.”</a:t>
            </a:r>
          </a:p>
          <a:p>
            <a:pPr marL="609600" indent="-609600">
              <a:buClr>
                <a:srgbClr val="000000"/>
              </a:buClr>
              <a:buFont typeface="Monotype Sorts" pitchFamily="2" charset="2"/>
              <a:buAutoNum type="arabicParenR"/>
            </a:pPr>
            <a:r>
              <a:rPr lang="en-US" altLang="en-US" sz="4400" dirty="0">
                <a:solidFill>
                  <a:srgbClr val="000000"/>
                </a:solidFill>
                <a:latin typeface="Arial" charset="0"/>
              </a:rPr>
              <a:t>“I hate you/this family!”</a:t>
            </a:r>
          </a:p>
          <a:p>
            <a:pPr marL="609600" indent="-609600">
              <a:buClr>
                <a:srgbClr val="000000"/>
              </a:buClr>
              <a:buFont typeface="Monotype Sorts" pitchFamily="2" charset="2"/>
              <a:buAutoNum type="arabicParenR"/>
            </a:pPr>
            <a:r>
              <a:rPr lang="en-US" altLang="en-US" sz="4400" dirty="0">
                <a:solidFill>
                  <a:srgbClr val="000000"/>
                </a:solidFill>
                <a:latin typeface="Arial" charset="0"/>
              </a:rPr>
              <a:t>Swearing</a:t>
            </a:r>
          </a:p>
          <a:p>
            <a:pPr marL="609600" indent="-609600">
              <a:buClr>
                <a:srgbClr val="000000"/>
              </a:buClr>
              <a:buFont typeface="Monotype Sorts" pitchFamily="2" charset="2"/>
              <a:buAutoNum type="arabicParenR"/>
            </a:pPr>
            <a:r>
              <a:rPr lang="en-US" altLang="en-US" sz="4400" dirty="0">
                <a:solidFill>
                  <a:srgbClr val="000000"/>
                </a:solidFill>
                <a:latin typeface="Arial" charset="0"/>
              </a:rPr>
              <a:t>“You’re not my real Mother/Father. I don’t have to Listen to you.”</a:t>
            </a:r>
          </a:p>
          <a:p>
            <a:pPr marL="609600" indent="-609600">
              <a:buClr>
                <a:srgbClr val="000000"/>
              </a:buClr>
              <a:buFont typeface="Monotype Sorts" pitchFamily="2" charset="2"/>
              <a:buAutoNum type="arabicParenR"/>
            </a:pPr>
            <a:r>
              <a:rPr lang="en-US" altLang="en-US" sz="4400" dirty="0">
                <a:solidFill>
                  <a:srgbClr val="000000"/>
                </a:solidFill>
                <a:latin typeface="Arial" charset="0"/>
              </a:rPr>
              <a:t>A disgusted look, improper gesture or whiny voice</a:t>
            </a:r>
          </a:p>
          <a:p>
            <a:pPr marL="609600" indent="-609600">
              <a:buClr>
                <a:srgbClr val="000000"/>
              </a:buClr>
              <a:buFont typeface="Monotype Sorts" pitchFamily="2" charset="2"/>
              <a:buAutoNum type="arabicParenR"/>
            </a:pPr>
            <a:r>
              <a:rPr lang="en-US" altLang="en-US" sz="4400" dirty="0">
                <a:solidFill>
                  <a:srgbClr val="000000"/>
                </a:solidFill>
                <a:latin typeface="Arial" charset="0"/>
              </a:rPr>
              <a:t>“I’m </a:t>
            </a:r>
            <a:r>
              <a:rPr lang="en-US" altLang="en-US" sz="4400" dirty="0" err="1">
                <a:solidFill>
                  <a:srgbClr val="000000"/>
                </a:solidFill>
                <a:latin typeface="Arial" charset="0"/>
              </a:rPr>
              <a:t>gonna</a:t>
            </a:r>
            <a:r>
              <a:rPr lang="en-US" altLang="en-US" sz="4400" dirty="0">
                <a:solidFill>
                  <a:srgbClr val="000000"/>
                </a:solidFill>
                <a:latin typeface="Arial" charset="0"/>
              </a:rPr>
              <a:t> kill/hurt you/myself/others.”</a:t>
            </a:r>
          </a:p>
          <a:p>
            <a:pPr marL="609600" indent="-609600">
              <a:buClr>
                <a:srgbClr val="000000"/>
              </a:buClr>
              <a:buFont typeface="Monotype Sorts" pitchFamily="2" charset="2"/>
              <a:buAutoNum type="arabicParenR"/>
            </a:pPr>
            <a:r>
              <a:rPr lang="en-US" altLang="en-US" sz="4400" dirty="0">
                <a:solidFill>
                  <a:srgbClr val="000000"/>
                </a:solidFill>
                <a:latin typeface="Arial" charset="0"/>
              </a:rPr>
              <a:t>Lying</a:t>
            </a:r>
          </a:p>
          <a:p>
            <a:pPr marL="609600" indent="-609600">
              <a:buClr>
                <a:srgbClr val="000000"/>
              </a:buClr>
              <a:buFont typeface="Monotype Sorts" pitchFamily="2" charset="2"/>
              <a:buAutoNum type="arabicParenR"/>
            </a:pPr>
            <a:r>
              <a:rPr lang="en-US" altLang="en-US" sz="4400" dirty="0">
                <a:solidFill>
                  <a:srgbClr val="000000"/>
                </a:solidFill>
                <a:latin typeface="Arial" charset="0"/>
              </a:rPr>
              <a:t>“I hate school; I’m not going!”</a:t>
            </a:r>
          </a:p>
          <a:p>
            <a:pPr marL="609600" indent="-609600">
              <a:buClr>
                <a:srgbClr val="000000"/>
              </a:buClr>
              <a:buFont typeface="Monotype Sorts" pitchFamily="2" charset="2"/>
              <a:buAutoNum type="arabicParenR"/>
            </a:pPr>
            <a:r>
              <a:rPr lang="en-US" altLang="en-US" sz="4400" dirty="0">
                <a:solidFill>
                  <a:srgbClr val="000000"/>
                </a:solidFill>
                <a:latin typeface="Arial" charset="0"/>
              </a:rPr>
              <a:t>“I’m going to leave or run away.”</a:t>
            </a:r>
          </a:p>
          <a:p>
            <a:pPr marL="0" indent="0">
              <a:buNone/>
            </a:pPr>
            <a:endParaRPr lang="en-US" sz="4400" dirty="0"/>
          </a:p>
        </p:txBody>
      </p:sp>
      <p:sp>
        <p:nvSpPr>
          <p:cNvPr id="15" name="WordArt 4"/>
          <p:cNvSpPr>
            <a:spLocks noChangeArrowheads="1" noChangeShapeType="1" noTextEdit="1"/>
          </p:cNvSpPr>
          <p:nvPr/>
        </p:nvSpPr>
        <p:spPr bwMode="auto">
          <a:xfrm>
            <a:off x="5095018" y="1746615"/>
            <a:ext cx="854751" cy="776288"/>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FF0000"/>
                </a:solidFill>
                <a:effectLst>
                  <a:outerShdw dist="125724" dir="18900000" algn="ctr" rotWithShape="0">
                    <a:srgbClr val="000099"/>
                  </a:outerShdw>
                </a:effectLst>
                <a:latin typeface="Impact"/>
              </a:rPr>
              <a:t>HOT</a:t>
            </a:r>
          </a:p>
        </p:txBody>
      </p:sp>
      <p:sp>
        <p:nvSpPr>
          <p:cNvPr id="8" name="TextBox 7"/>
          <p:cNvSpPr txBox="1"/>
          <p:nvPr/>
        </p:nvSpPr>
        <p:spPr>
          <a:xfrm>
            <a:off x="134471" y="6414247"/>
            <a:ext cx="268941" cy="307777"/>
          </a:xfrm>
          <a:prstGeom prst="rect">
            <a:avLst/>
          </a:prstGeom>
          <a:noFill/>
        </p:spPr>
        <p:txBody>
          <a:bodyPr wrap="square" rtlCol="0">
            <a:spAutoFit/>
          </a:bodyPr>
          <a:lstStyle/>
          <a:p>
            <a:r>
              <a:rPr lang="en-US" sz="1400" b="1" dirty="0">
                <a:solidFill>
                  <a:schemeClr val="bg1"/>
                </a:solidFill>
              </a:rPr>
              <a:t>7</a:t>
            </a:r>
          </a:p>
        </p:txBody>
      </p:sp>
      <p:grpSp>
        <p:nvGrpSpPr>
          <p:cNvPr id="9" name="Group 8">
            <a:extLst>
              <a:ext uri="{FF2B5EF4-FFF2-40B4-BE49-F238E27FC236}">
                <a16:creationId xmlns:a16="http://schemas.microsoft.com/office/drawing/2014/main" id="{10CE646C-DAC2-4915-AD67-2A949E7A6B07}"/>
              </a:ext>
            </a:extLst>
          </p:cNvPr>
          <p:cNvGrpSpPr/>
          <p:nvPr/>
        </p:nvGrpSpPr>
        <p:grpSpPr>
          <a:xfrm>
            <a:off x="443173" y="166947"/>
            <a:ext cx="8257654" cy="1329819"/>
            <a:chOff x="0" y="0"/>
            <a:chExt cx="7397945" cy="1080135"/>
          </a:xfrm>
        </p:grpSpPr>
        <p:sp>
          <p:nvSpPr>
            <p:cNvPr id="11" name="Text Box 2">
              <a:extLst>
                <a:ext uri="{FF2B5EF4-FFF2-40B4-BE49-F238E27FC236}">
                  <a16:creationId xmlns:a16="http://schemas.microsoft.com/office/drawing/2014/main" id="{0F61EE16-1612-4849-AA3B-C83047FBC58C}"/>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9B88F269-60EF-4857-AFA9-E5432DA0D7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353401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www.gopll.com</a:t>
            </a:r>
            <a:endParaRPr lang="en-US" sz="1400" dirty="0">
              <a:solidFill>
                <a:schemeClr val="bg1"/>
              </a:solidFill>
            </a:endParaRPr>
          </a:p>
        </p:txBody>
      </p:sp>
      <p:sp>
        <p:nvSpPr>
          <p:cNvPr id="9" name="Content Placeholder 1"/>
          <p:cNvSpPr>
            <a:spLocks noGrp="1"/>
          </p:cNvSpPr>
          <p:nvPr>
            <p:ph idx="1"/>
          </p:nvPr>
        </p:nvSpPr>
        <p:spPr>
          <a:xfrm>
            <a:off x="394117" y="1766944"/>
            <a:ext cx="8229600" cy="4732078"/>
          </a:xfrm>
        </p:spPr>
        <p:txBody>
          <a:bodyPr>
            <a:normAutofit/>
          </a:bodyPr>
          <a:lstStyle/>
          <a:p>
            <a:pPr marL="0" indent="0" algn="ctr">
              <a:buNone/>
            </a:pPr>
            <a:r>
              <a:rPr lang="en-US" altLang="en-US" sz="4400" dirty="0">
                <a:solidFill>
                  <a:srgbClr val="000000"/>
                </a:solidFill>
                <a:latin typeface="Arial Black" pitchFamily="34" charset="0"/>
              </a:rPr>
              <a:t>Top 8 Teen </a:t>
            </a:r>
            <a:r>
              <a:rPr lang="en-US" altLang="en-US" sz="4400" dirty="0">
                <a:solidFill>
                  <a:srgbClr val="F50B38"/>
                </a:solidFill>
                <a:latin typeface="Arial Black" pitchFamily="34" charset="0"/>
              </a:rPr>
              <a:t>    </a:t>
            </a:r>
            <a:r>
              <a:rPr lang="en-US" altLang="en-US" sz="4400" dirty="0">
                <a:solidFill>
                  <a:srgbClr val="000000"/>
                </a:solidFill>
                <a:latin typeface="Arial Black" pitchFamily="34" charset="0"/>
              </a:rPr>
              <a:t> Buttons</a:t>
            </a:r>
          </a:p>
          <a:p>
            <a:pPr marL="609600" indent="-609600">
              <a:buClr>
                <a:srgbClr val="000000"/>
              </a:buClr>
              <a:buFont typeface="Monotype Sorts" pitchFamily="2" charset="2"/>
              <a:buAutoNum type="arabicParenR"/>
            </a:pPr>
            <a:r>
              <a:rPr lang="en-US" altLang="en-US" sz="2400" dirty="0">
                <a:solidFill>
                  <a:srgbClr val="000000"/>
                </a:solidFill>
                <a:latin typeface="Arial" charset="0"/>
              </a:rPr>
              <a:t>Preaching or nagging</a:t>
            </a:r>
          </a:p>
          <a:p>
            <a:pPr marL="609600" indent="-609600">
              <a:buClr>
                <a:srgbClr val="000000"/>
              </a:buClr>
              <a:buFont typeface="Monotype Sorts" pitchFamily="2" charset="2"/>
              <a:buAutoNum type="arabicParenR"/>
            </a:pPr>
            <a:r>
              <a:rPr lang="en-US" altLang="en-US" sz="2400" dirty="0">
                <a:solidFill>
                  <a:srgbClr val="000000"/>
                </a:solidFill>
                <a:latin typeface="Arial" charset="0"/>
              </a:rPr>
              <a:t>Talking in chapters</a:t>
            </a:r>
          </a:p>
          <a:p>
            <a:pPr marL="609600" indent="-609600">
              <a:buClr>
                <a:srgbClr val="000000"/>
              </a:buClr>
              <a:buFont typeface="Monotype Sorts" pitchFamily="2" charset="2"/>
              <a:buAutoNum type="arabicParenR"/>
            </a:pPr>
            <a:r>
              <a:rPr lang="en-US" altLang="en-US" sz="2400" dirty="0">
                <a:solidFill>
                  <a:srgbClr val="000000"/>
                </a:solidFill>
                <a:latin typeface="Arial" charset="0"/>
              </a:rPr>
              <a:t>Labeling</a:t>
            </a:r>
          </a:p>
          <a:p>
            <a:pPr marL="609600" indent="-609600">
              <a:buClr>
                <a:srgbClr val="000000"/>
              </a:buClr>
              <a:buFont typeface="Monotype Sorts" pitchFamily="2" charset="2"/>
              <a:buAutoNum type="arabicParenR"/>
            </a:pPr>
            <a:r>
              <a:rPr lang="en-US" altLang="en-US" sz="2400" dirty="0" err="1">
                <a:solidFill>
                  <a:srgbClr val="000000"/>
                </a:solidFill>
                <a:latin typeface="Arial" charset="0"/>
              </a:rPr>
              <a:t>Futurizing</a:t>
            </a:r>
            <a:endParaRPr lang="en-US" altLang="en-US" sz="2400" dirty="0">
              <a:solidFill>
                <a:srgbClr val="000000"/>
              </a:solidFill>
              <a:latin typeface="Arial" charset="0"/>
            </a:endParaRPr>
          </a:p>
          <a:p>
            <a:pPr marL="609600" indent="-609600">
              <a:buClr>
                <a:srgbClr val="000000"/>
              </a:buClr>
              <a:buFont typeface="Monotype Sorts" pitchFamily="2" charset="2"/>
              <a:buAutoNum type="arabicParenR"/>
            </a:pPr>
            <a:r>
              <a:rPr lang="en-US" altLang="en-US" sz="2400" dirty="0">
                <a:solidFill>
                  <a:srgbClr val="000000"/>
                </a:solidFill>
                <a:latin typeface="Arial" charset="0"/>
              </a:rPr>
              <a:t>Instant problem-solving</a:t>
            </a:r>
          </a:p>
          <a:p>
            <a:pPr marL="609600" indent="-609600">
              <a:buClr>
                <a:srgbClr val="000000"/>
              </a:buClr>
              <a:buFont typeface="Monotype Sorts" pitchFamily="2" charset="2"/>
              <a:buAutoNum type="arabicParenR"/>
            </a:pPr>
            <a:r>
              <a:rPr lang="en-US" altLang="en-US" sz="2400" dirty="0">
                <a:solidFill>
                  <a:srgbClr val="000000"/>
                </a:solidFill>
                <a:latin typeface="Arial" charset="0"/>
              </a:rPr>
              <a:t>You get moody sometimes</a:t>
            </a:r>
          </a:p>
          <a:p>
            <a:pPr marL="609600" indent="-609600">
              <a:buClr>
                <a:srgbClr val="000000"/>
              </a:buClr>
              <a:buFont typeface="Monotype Sorts" pitchFamily="2" charset="2"/>
              <a:buAutoNum type="arabicParenR"/>
            </a:pPr>
            <a:r>
              <a:rPr lang="en-US" altLang="en-US" sz="2400" dirty="0">
                <a:solidFill>
                  <a:srgbClr val="000000"/>
                </a:solidFill>
                <a:latin typeface="Arial" charset="0"/>
              </a:rPr>
              <a:t>Not letting you experiment</a:t>
            </a:r>
          </a:p>
          <a:p>
            <a:pPr marL="609600" indent="-609600">
              <a:buClr>
                <a:srgbClr val="000000"/>
              </a:buClr>
              <a:buFont typeface="Monotype Sorts" pitchFamily="2" charset="2"/>
              <a:buAutoNum type="arabicParenR"/>
            </a:pPr>
            <a:r>
              <a:rPr lang="en-US" altLang="en-US" sz="2400" dirty="0">
                <a:solidFill>
                  <a:srgbClr val="000000"/>
                </a:solidFill>
                <a:latin typeface="Arial" charset="0"/>
              </a:rPr>
              <a:t>Collecting criticisms</a:t>
            </a:r>
          </a:p>
          <a:p>
            <a:pPr marL="0" indent="0">
              <a:buNone/>
            </a:pPr>
            <a:endParaRPr lang="en-US" dirty="0"/>
          </a:p>
        </p:txBody>
      </p:sp>
      <p:sp>
        <p:nvSpPr>
          <p:cNvPr id="11" name="WordArt 4"/>
          <p:cNvSpPr>
            <a:spLocks noChangeArrowheads="1" noChangeShapeType="1" noTextEdit="1"/>
          </p:cNvSpPr>
          <p:nvPr/>
        </p:nvSpPr>
        <p:spPr bwMode="auto">
          <a:xfrm>
            <a:off x="4508917" y="1766053"/>
            <a:ext cx="876300" cy="776288"/>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F50B38"/>
                </a:solidFill>
                <a:effectLst>
                  <a:outerShdw dist="125724" dir="18900000" algn="ctr" rotWithShape="0">
                    <a:srgbClr val="000099"/>
                  </a:outerShdw>
                </a:effectLst>
                <a:latin typeface="Impact"/>
              </a:rPr>
              <a:t>HOT</a:t>
            </a:r>
          </a:p>
        </p:txBody>
      </p:sp>
      <p:sp>
        <p:nvSpPr>
          <p:cNvPr id="8" name="TextBox 7"/>
          <p:cNvSpPr txBox="1"/>
          <p:nvPr/>
        </p:nvSpPr>
        <p:spPr>
          <a:xfrm>
            <a:off x="134471" y="6414247"/>
            <a:ext cx="268941" cy="307777"/>
          </a:xfrm>
          <a:prstGeom prst="rect">
            <a:avLst/>
          </a:prstGeom>
          <a:noFill/>
        </p:spPr>
        <p:txBody>
          <a:bodyPr wrap="square" rtlCol="0">
            <a:spAutoFit/>
          </a:bodyPr>
          <a:lstStyle/>
          <a:p>
            <a:r>
              <a:rPr lang="en-US" sz="1400" b="1" dirty="0">
                <a:solidFill>
                  <a:schemeClr val="bg1"/>
                </a:solidFill>
              </a:rPr>
              <a:t>8</a:t>
            </a:r>
          </a:p>
        </p:txBody>
      </p:sp>
      <p:grpSp>
        <p:nvGrpSpPr>
          <p:cNvPr id="12" name="Group 11">
            <a:extLst>
              <a:ext uri="{FF2B5EF4-FFF2-40B4-BE49-F238E27FC236}">
                <a16:creationId xmlns:a16="http://schemas.microsoft.com/office/drawing/2014/main" id="{31F13B10-6678-4978-AD20-17FD62544A51}"/>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559BB983-3483-47E5-B03F-02163528335E}"/>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193FECA8-F9EC-430D-A03E-BAE11BABFB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135099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a:spLocks noGrp="1"/>
          </p:cNvSpPr>
          <p:nvPr>
            <p:ph idx="1"/>
          </p:nvPr>
        </p:nvSpPr>
        <p:spPr>
          <a:xfrm>
            <a:off x="457200" y="1926793"/>
            <a:ext cx="8229600" cy="4214554"/>
          </a:xfrm>
        </p:spPr>
        <p:txBody>
          <a:bodyPr>
            <a:normAutofit fontScale="92500" lnSpcReduction="20000"/>
          </a:bodyPr>
          <a:lstStyle/>
          <a:p>
            <a:pPr marL="0" indent="0" algn="ctr">
              <a:buNone/>
            </a:pPr>
            <a:r>
              <a:rPr lang="en-US" altLang="en-US" sz="4400" dirty="0">
                <a:solidFill>
                  <a:srgbClr val="005A78"/>
                </a:solidFill>
                <a:latin typeface="Arial Black" pitchFamily="34" charset="0"/>
              </a:rPr>
              <a:t>First Dance Move</a:t>
            </a:r>
          </a:p>
          <a:p>
            <a:pPr marL="0" indent="0" algn="ctr">
              <a:buNone/>
            </a:pPr>
            <a:r>
              <a:rPr lang="en-US" altLang="en-US" sz="2400" dirty="0">
                <a:solidFill>
                  <a:srgbClr val="000000"/>
                </a:solidFill>
                <a:latin typeface="Arial" charset="0"/>
              </a:rPr>
              <a:t>Your teen made the first dance move by</a:t>
            </a:r>
          </a:p>
          <a:p>
            <a:pPr marL="0" indent="0" algn="ctr">
              <a:buNone/>
            </a:pPr>
            <a:r>
              <a:rPr lang="en-US" altLang="en-US" sz="2400" dirty="0">
                <a:solidFill>
                  <a:srgbClr val="000000"/>
                </a:solidFill>
                <a:latin typeface="Arial" charset="0"/>
              </a:rPr>
              <a:t>______________________________ on you.</a:t>
            </a:r>
          </a:p>
          <a:p>
            <a:pPr marL="0" indent="0" algn="ctr">
              <a:buNone/>
            </a:pPr>
            <a:r>
              <a:rPr lang="en-US" altLang="en-US" sz="1500" dirty="0">
                <a:solidFill>
                  <a:srgbClr val="000000"/>
                </a:solidFill>
                <a:latin typeface="Arial" charset="0"/>
              </a:rPr>
              <a:t>(Name button pushed here)</a:t>
            </a:r>
          </a:p>
          <a:p>
            <a:pPr marL="0" indent="0" algn="ctr">
              <a:buNone/>
            </a:pPr>
            <a:r>
              <a:rPr lang="en-US" altLang="en-US" sz="4400" dirty="0">
                <a:solidFill>
                  <a:srgbClr val="005A78"/>
                </a:solidFill>
                <a:latin typeface="Arial Black" panose="020B0A04020102020204" pitchFamily="34" charset="0"/>
              </a:rPr>
              <a:t>Second Dance Move</a:t>
            </a:r>
          </a:p>
          <a:p>
            <a:pPr algn="ctr">
              <a:buNone/>
            </a:pPr>
            <a:r>
              <a:rPr lang="en-US" altLang="en-US" sz="2400" dirty="0">
                <a:solidFill>
                  <a:srgbClr val="000000"/>
                </a:solidFill>
                <a:latin typeface="Arial" charset="0"/>
              </a:rPr>
              <a:t>This made you, the parent, angry and frustrated. </a:t>
            </a:r>
          </a:p>
          <a:p>
            <a:pPr algn="ctr">
              <a:buNone/>
            </a:pPr>
            <a:r>
              <a:rPr lang="en-US" altLang="en-US" sz="2400" dirty="0">
                <a:solidFill>
                  <a:srgbClr val="000000"/>
                </a:solidFill>
                <a:latin typeface="Arial" charset="0"/>
              </a:rPr>
              <a:t>You then made the second dance move by ______________________________ to your</a:t>
            </a:r>
          </a:p>
          <a:p>
            <a:pPr marL="0" indent="0" algn="ctr">
              <a:buNone/>
            </a:pPr>
            <a:r>
              <a:rPr lang="en-US" altLang="en-US" sz="1500" dirty="0">
                <a:solidFill>
                  <a:srgbClr val="000000"/>
                </a:solidFill>
                <a:latin typeface="Arial" charset="0"/>
              </a:rPr>
              <a:t>(Name button used here)</a:t>
            </a:r>
          </a:p>
          <a:p>
            <a:pPr marL="0" indent="0" algn="ctr">
              <a:buNone/>
            </a:pPr>
            <a:r>
              <a:rPr lang="en-US" altLang="en-US" sz="2400" dirty="0">
                <a:solidFill>
                  <a:srgbClr val="000000"/>
                </a:solidFill>
                <a:latin typeface="Arial" charset="0"/>
              </a:rPr>
              <a:t>teenager. This started to pour gasoline on an already lit fire! Your teen may have added to the fire by rolling his eyes or making faces.</a:t>
            </a:r>
          </a:p>
          <a:p>
            <a:pPr marL="0" indent="0" algn="ctr">
              <a:buNone/>
            </a:pPr>
            <a:endParaRPr lang="en-US" altLang="en-US" sz="2400" dirty="0">
              <a:solidFill>
                <a:srgbClr val="000000"/>
              </a:solidFill>
              <a:latin typeface="Arial" charset="0"/>
            </a:endParaRPr>
          </a:p>
          <a:p>
            <a:pPr marL="0" indent="0" algn="ctr">
              <a:buNone/>
            </a:pPr>
            <a:endParaRPr lang="en-US" altLang="en-US" sz="2400" dirty="0">
              <a:solidFill>
                <a:srgbClr val="000000"/>
              </a:solidFill>
              <a:latin typeface="Arial" charset="0"/>
            </a:endParaRPr>
          </a:p>
          <a:p>
            <a:pPr marL="0" indent="0" algn="ctr">
              <a:buNone/>
            </a:pPr>
            <a:endParaRPr lang="en-US" dirty="0"/>
          </a:p>
        </p:txBody>
      </p:sp>
      <p:sp>
        <p:nvSpPr>
          <p:cNvPr id="8" name="TextBox 7"/>
          <p:cNvSpPr txBox="1"/>
          <p:nvPr/>
        </p:nvSpPr>
        <p:spPr>
          <a:xfrm>
            <a:off x="134471" y="6414247"/>
            <a:ext cx="268941" cy="307777"/>
          </a:xfrm>
          <a:prstGeom prst="rect">
            <a:avLst/>
          </a:prstGeom>
          <a:noFill/>
        </p:spPr>
        <p:txBody>
          <a:bodyPr wrap="square" rtlCol="0">
            <a:spAutoFit/>
          </a:bodyPr>
          <a:lstStyle/>
          <a:p>
            <a:r>
              <a:rPr lang="en-US" sz="1400" b="1" dirty="0">
                <a:solidFill>
                  <a:schemeClr val="bg1"/>
                </a:solidFill>
              </a:rPr>
              <a:t>9</a:t>
            </a:r>
          </a:p>
        </p:txBody>
      </p:sp>
      <p:sp>
        <p:nvSpPr>
          <p:cNvPr id="9" name="Flowchart: Alternate Process 8">
            <a:extLst>
              <a:ext uri="{FF2B5EF4-FFF2-40B4-BE49-F238E27FC236}">
                <a16:creationId xmlns:a16="http://schemas.microsoft.com/office/drawing/2014/main" id="{D51DF4C4-6691-423B-9820-332CE1783088}"/>
              </a:ext>
            </a:extLst>
          </p:cNvPr>
          <p:cNvSpPr/>
          <p:nvPr/>
        </p:nvSpPr>
        <p:spPr>
          <a:xfrm>
            <a:off x="1" y="6452755"/>
            <a:ext cx="9144000" cy="218209"/>
          </a:xfrm>
          <a:prstGeom prst="flowChartAlternateProcess">
            <a:avLst/>
          </a:prstGeom>
          <a:solidFill>
            <a:srgbClr val="005A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www.gopll.com</a:t>
            </a:r>
          </a:p>
        </p:txBody>
      </p:sp>
      <p:grpSp>
        <p:nvGrpSpPr>
          <p:cNvPr id="11" name="Group 10">
            <a:extLst>
              <a:ext uri="{FF2B5EF4-FFF2-40B4-BE49-F238E27FC236}">
                <a16:creationId xmlns:a16="http://schemas.microsoft.com/office/drawing/2014/main" id="{233CAA4B-6737-4A43-9883-F90EAF10B76C}"/>
              </a:ext>
            </a:extLst>
          </p:cNvPr>
          <p:cNvGrpSpPr/>
          <p:nvPr/>
        </p:nvGrpSpPr>
        <p:grpSpPr>
          <a:xfrm>
            <a:off x="443173" y="166947"/>
            <a:ext cx="8257654" cy="1329819"/>
            <a:chOff x="0" y="0"/>
            <a:chExt cx="7397945" cy="1080135"/>
          </a:xfrm>
        </p:grpSpPr>
        <p:sp>
          <p:nvSpPr>
            <p:cNvPr id="13" name="Text Box 2">
              <a:extLst>
                <a:ext uri="{FF2B5EF4-FFF2-40B4-BE49-F238E27FC236}">
                  <a16:creationId xmlns:a16="http://schemas.microsoft.com/office/drawing/2014/main" id="{BE70C838-8E43-4FCD-9F9B-330F46822212}"/>
                </a:ext>
              </a:extLst>
            </p:cNvPr>
            <p:cNvSpPr txBox="1">
              <a:spLocks noChangeArrowheads="1"/>
            </p:cNvSpPr>
            <p:nvPr/>
          </p:nvSpPr>
          <p:spPr bwMode="auto">
            <a:xfrm>
              <a:off x="1843431" y="285293"/>
              <a:ext cx="5554514" cy="49847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GROUP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8C441F1-FA86-405A-ABDA-59BC7385D4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66290" cy="1080135"/>
            </a:xfrm>
            <a:prstGeom prst="rect">
              <a:avLst/>
            </a:prstGeom>
            <a:noFill/>
            <a:ln>
              <a:noFill/>
            </a:ln>
          </p:spPr>
        </p:pic>
      </p:grpSp>
    </p:spTree>
    <p:extLst>
      <p:ext uri="{BB962C8B-B14F-4D97-AF65-F5344CB8AC3E}">
        <p14:creationId xmlns:p14="http://schemas.microsoft.com/office/powerpoint/2010/main" val="2829079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2961</Words>
  <Application>Microsoft Office PowerPoint</Application>
  <PresentationFormat>On-screen Show (4:3)</PresentationFormat>
  <Paragraphs>410</Paragraphs>
  <Slides>41</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Arial Black</vt:lpstr>
      <vt:lpstr>Arial Narrow</vt:lpstr>
      <vt:lpstr>Calibri</vt:lpstr>
      <vt:lpstr>CastleT</vt:lpstr>
      <vt:lpstr>Franklin Gothic Medium</vt:lpstr>
      <vt:lpstr>Impact</vt:lpstr>
      <vt:lpstr>Lucida Sans Unicode</vt:lpstr>
      <vt:lpstr>Monotype Sorts</vt:lpstr>
      <vt:lpstr>Segoe UI Black</vt:lpstr>
      <vt:lpstr>Stencil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CPI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Philp</dc:creator>
  <cp:lastModifiedBy>Ellen Souder</cp:lastModifiedBy>
  <cp:revision>26</cp:revision>
  <dcterms:created xsi:type="dcterms:W3CDTF">2012-12-12T21:33:36Z</dcterms:created>
  <dcterms:modified xsi:type="dcterms:W3CDTF">2020-03-02T20:11:10Z</dcterms:modified>
</cp:coreProperties>
</file>