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550" r:id="rId3"/>
    <p:sldId id="551" r:id="rId4"/>
    <p:sldId id="553" r:id="rId5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5pPr>
    <a:lvl6pPr marL="2286000" algn="l" defTabSz="914400" rtl="0" eaLnBrk="1" latinLnBrk="0" hangingPunct="1"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6pPr>
    <a:lvl7pPr marL="2743200" algn="l" defTabSz="914400" rtl="0" eaLnBrk="1" latinLnBrk="0" hangingPunct="1"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7pPr>
    <a:lvl8pPr marL="3200400" algn="l" defTabSz="914400" rtl="0" eaLnBrk="1" latinLnBrk="0" hangingPunct="1"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8pPr>
    <a:lvl9pPr marL="3657600" algn="l" defTabSz="914400" rtl="0" eaLnBrk="1" latinLnBrk="0" hangingPunct="1">
      <a:defRPr sz="4400" kern="1200">
        <a:solidFill>
          <a:srgbClr val="2B2922"/>
        </a:solidFill>
        <a:latin typeface="Copperplate" charset="0"/>
        <a:ea typeface="ヒラギノ明朝 ProN W3" charset="-128"/>
        <a:cs typeface="+mn-cs"/>
        <a:sym typeface="Copperplat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92"/>
    <a:srgbClr val="FFE5F8"/>
    <a:srgbClr val="E5FFE5"/>
    <a:srgbClr val="FFFF99"/>
    <a:srgbClr val="3C5665"/>
    <a:srgbClr val="62A3D2"/>
    <a:srgbClr val="D0D0D0"/>
    <a:srgbClr val="E9E9E9"/>
    <a:srgbClr val="7CB4DA"/>
    <a:srgbClr val="5FA3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9606" autoAdjust="0"/>
  </p:normalViewPr>
  <p:slideViewPr>
    <p:cSldViewPr>
      <p:cViewPr varScale="1">
        <p:scale>
          <a:sx n="65" d="100"/>
          <a:sy n="65" d="100"/>
        </p:scale>
        <p:origin x="1128" y="43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pperplate"/>
                <a:ea typeface="ヒラギノ明朝 ProN W3"/>
                <a:cs typeface="ヒラギノ明朝 ProN W3"/>
                <a:sym typeface="Copperplate"/>
              </a:defRPr>
            </a:lvl1pPr>
          </a:lstStyle>
          <a:p>
            <a:pPr>
              <a:defRPr/>
            </a:pPr>
            <a:fld id="{1B5F5CCD-1069-4CEB-9E8E-5858B2FF8FBA}" type="datetime1">
              <a:rPr lang="en-US"/>
              <a:pPr>
                <a:defRPr/>
              </a:pPr>
              <a:t>7/16/2014</a:t>
            </a:fld>
            <a:endParaRPr lang="en-US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pperplate"/>
                <a:ea typeface="ヒラギノ明朝 ProN W3"/>
                <a:cs typeface="ヒラギノ明朝 ProN W3"/>
                <a:sym typeface="Copperplate"/>
              </a:defRPr>
            </a:lvl1pPr>
          </a:lstStyle>
          <a:p>
            <a:pPr>
              <a:defRPr/>
            </a:pPr>
            <a:fld id="{F1D8F267-216F-432F-B085-43ACF7D5D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80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pperplate"/>
                <a:ea typeface="ヒラギノ明朝 ProN W3"/>
                <a:cs typeface="ヒラギノ明朝 ProN W3"/>
                <a:sym typeface="Copperplate"/>
              </a:defRPr>
            </a:lvl1pPr>
          </a:lstStyle>
          <a:p>
            <a:pPr>
              <a:defRPr/>
            </a:pPr>
            <a:fld id="{C4AFDAAE-219A-4262-94A9-5477173E43E8}" type="datetime1">
              <a:rPr lang="en-US"/>
              <a:pPr>
                <a:defRPr/>
              </a:pPr>
              <a:t>7/16/2014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pperplate"/>
                <a:ea typeface="ヒラギノ明朝 ProN W3"/>
                <a:cs typeface="ヒラギノ明朝 ProN W3"/>
                <a:sym typeface="Copperplate"/>
              </a:defRPr>
            </a:lvl1pPr>
          </a:lstStyle>
          <a:p>
            <a:pPr>
              <a:defRPr/>
            </a:pPr>
            <a:fld id="{6BBD74A1-E38C-4C18-988C-459DE06B2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29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u="sng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D4982C-FF4F-473A-B41F-D330EB7C7368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9928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28DA49-5C44-4152-BB77-9CB5F8A423F3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5797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u="sng" dirty="0" smtClean="0"/>
              <a:t>Phase 3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Youth returns home to community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Family and Community prepared and is working with youth (systems brought together)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Family Therapy (Coaching) takes place at provider location or home </a:t>
            </a:r>
            <a:r>
              <a:rPr lang="en-US" u="sng" dirty="0" smtClean="0"/>
              <a:t>now face-to-face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	Trauma Informed Care (Wound Work) provided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Benchmark Meeting (Youth, Parent, PLL Therapist, Aftercare Provider, Mentor, community CBAT Team members)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Earned Release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30, 60, 90 day relapse prevention calls </a:t>
            </a:r>
            <a:r>
              <a:rPr lang="en-US" u="sng" dirty="0" smtClean="0"/>
              <a:t>after</a:t>
            </a:r>
            <a:r>
              <a:rPr lang="en-US" dirty="0" smtClean="0"/>
              <a:t> released </a:t>
            </a:r>
            <a:r>
              <a:rPr lang="en-US" smtClean="0"/>
              <a:t>from </a:t>
            </a:r>
            <a:r>
              <a:rPr lang="en-US" smtClean="0"/>
              <a:t>PLL</a:t>
            </a:r>
            <a:endParaRPr lang="en-US" dirty="0" smtClean="0"/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9" rIns="91438" bIns="45719" anchor="b"/>
          <a:lstStyle/>
          <a:p>
            <a:pPr algn="r"/>
            <a:fld id="{65406F2C-108D-4DED-98AD-E64632D0CC67}" type="slidenum">
              <a:rPr lang="en-US" sz="1200"/>
              <a:pPr algn="r"/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9488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6100" y="381000"/>
            <a:ext cx="2933700" cy="8470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81000"/>
            <a:ext cx="8648700" cy="8470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4CC47-E565-4CDA-9A26-277D7B693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56ED-E053-4841-BEFC-A57383AD0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DEBD2-DDC9-4DBA-A2DB-3E1A6DA2B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F3FC1-CFC5-461F-8307-2D5D2E5DB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9DE4A-3445-4022-9FC3-BFD54DCC7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26D-8D32-4ABC-BA43-C4A9D4167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76455-9D5C-488F-ABF5-C9B53D579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03819-A0FA-4AE7-94E8-C5C0C6C2D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6FE33-5CFB-467E-8376-A793FDDEF5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068F-0DF9-4BEF-B656-3DB4FD8AA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B73D6-A99D-477A-8764-382350203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2146300"/>
            <a:ext cx="5791200" cy="670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146300"/>
            <a:ext cx="5791200" cy="670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 lIns="50800" tIns="50800" rIns="50800" bIns="5080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Copperplat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81000"/>
            <a:ext cx="11734800" cy="165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77" tIns="50777" rIns="50777" bIns="507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opperplate Light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2147888"/>
            <a:ext cx="11734800" cy="670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777" tIns="50777" rIns="50777" bIns="507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opperplate" charset="0"/>
              </a:rPr>
              <a:t>Click to edit Master text styles</a:t>
            </a:r>
          </a:p>
          <a:p>
            <a:pPr lvl="1"/>
            <a:r>
              <a:rPr lang="en-US" smtClean="0">
                <a:sym typeface="Copperplate" charset="0"/>
              </a:rPr>
              <a:t>Second level</a:t>
            </a:r>
          </a:p>
          <a:p>
            <a:pPr lvl="2"/>
            <a:r>
              <a:rPr lang="en-US" smtClean="0">
                <a:sym typeface="Copperplate" charset="0"/>
              </a:rPr>
              <a:t>Third level</a:t>
            </a:r>
          </a:p>
          <a:p>
            <a:pPr lvl="3"/>
            <a:r>
              <a:rPr lang="en-US" smtClean="0">
                <a:sym typeface="Copperplate" charset="0"/>
              </a:rPr>
              <a:t>Fourth level</a:t>
            </a:r>
          </a:p>
          <a:p>
            <a:pPr lvl="4"/>
            <a:r>
              <a:rPr lang="en-US" smtClean="0">
                <a:sym typeface="Copperplat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Copperplat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opperplate Light" charset="0"/>
          <a:ea typeface="ヒラギノ明朝 ProN W3" charset="-128"/>
          <a:cs typeface="ヒラギノ明朝 ProN W3" charset="-128"/>
          <a:sym typeface="Copperplate Light" charset="0"/>
        </a:defRPr>
      </a:lvl9pPr>
    </p:titleStyle>
    <p:bodyStyle>
      <a:lvl1pPr marL="493713" indent="-493713" algn="l" rtl="0" eaLnBrk="0" fontAlgn="base" hangingPunct="0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1pPr>
      <a:lvl2pPr marL="889000" indent="-496888" algn="l" rtl="0" eaLnBrk="0" fontAlgn="base" hangingPunct="0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2pPr>
      <a:lvl3pPr marL="1335088" indent="-496888" algn="l" rtl="0" eaLnBrk="0" fontAlgn="base" hangingPunct="0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3pPr>
      <a:lvl4pPr marL="1776413" indent="-493713" algn="l" rtl="0" eaLnBrk="0" fontAlgn="base" hangingPunct="0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4pPr>
      <a:lvl5pPr marL="2220913" indent="-493713" algn="l" rtl="0" eaLnBrk="0" fontAlgn="base" hangingPunct="0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5pPr>
      <a:lvl6pPr marL="2679700" indent="-495300" algn="l" rtl="0" fontAlgn="base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6pPr>
      <a:lvl7pPr marL="3136900" indent="-495300" algn="l" rtl="0" fontAlgn="base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7pPr>
      <a:lvl8pPr marL="3594100" indent="-495300" algn="l" rtl="0" fontAlgn="base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8pPr>
      <a:lvl9pPr marL="4051300" indent="-495300" algn="l" rtl="0" fontAlgn="base">
        <a:spcBef>
          <a:spcPts val="5000"/>
        </a:spcBef>
        <a:spcAft>
          <a:spcPct val="0"/>
        </a:spcAft>
        <a:buSzPct val="9300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Copperplat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0875" y="390525"/>
            <a:ext cx="1170305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04" tIns="64953" rIns="129904" bIns="649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2276475"/>
            <a:ext cx="11703050" cy="643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04" tIns="64953" rIns="129904" bIns="64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875" y="8882063"/>
            <a:ext cx="3033713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04" tIns="64953" rIns="129904" bIns="64953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3413" y="8882063"/>
            <a:ext cx="4117975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04" tIns="64953" rIns="129904" bIns="64953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20213" y="8882063"/>
            <a:ext cx="3033712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9904" tIns="64953" rIns="129904" bIns="64953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62EB9260-607F-4BD5-B827-80587A4C0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88" r:id="rId3"/>
    <p:sldLayoutId id="2147484089" r:id="rId4"/>
    <p:sldLayoutId id="2147484090" r:id="rId5"/>
    <p:sldLayoutId id="2147484091" r:id="rId6"/>
    <p:sldLayoutId id="2147484092" r:id="rId7"/>
    <p:sldLayoutId id="2147484093" r:id="rId8"/>
    <p:sldLayoutId id="2147484094" r:id="rId9"/>
    <p:sldLayoutId id="2147484095" r:id="rId10"/>
    <p:sldLayoutId id="2147484096" r:id="rId11"/>
  </p:sldLayoutIdLst>
  <p:txStyles>
    <p:titleStyle>
      <a:lvl1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2pPr>
      <a:lvl3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3pPr>
      <a:lvl4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4pPr>
      <a:lvl5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300163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87363" indent="-487363" algn="l" defTabSz="1300163" rtl="0" eaLnBrk="0" fontAlgn="base" hangingPunct="0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57275" indent="-406400" algn="l" defTabSz="1300163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cs typeface="+mn-cs"/>
        </a:defRPr>
      </a:lvl2pPr>
      <a:lvl3pPr marL="1625600" indent="-325438" algn="l" defTabSz="13001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76475" indent="-325438" algn="l" defTabSz="1300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925763" indent="-325438" algn="l" defTabSz="1300163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82963" indent="-325438" algn="l" defTabSz="1300163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840163" indent="-325438" algn="l" defTabSz="1300163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97363" indent="-325438" algn="l" defTabSz="1300163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54563" indent="-325438" algn="l" defTabSz="1300163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file:///C:\Users\Owner\Desktop\Desktop%20files\AAA-STATES\Florida\Statewide%20Reentry%20Committee\Circuit%2010%20-%20CBAT\Community%20Based%20Action%20Team%20Doc-%20Sample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79588" y="1143000"/>
            <a:ext cx="836612" cy="1144588"/>
            <a:chOff x="5130800" y="2971800"/>
            <a:chExt cx="838200" cy="1143000"/>
          </a:xfrm>
        </p:grpSpPr>
        <p:sp>
          <p:nvSpPr>
            <p:cNvPr id="27867" name="Isosceles Triangle 12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68" name="Rectangle 13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69" name="Rectangle 14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70" name="Straight Connector 16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71" name="Straight Connector 18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72" name="Rectangle 23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73" name="Oval 24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2844800" y="1219200"/>
            <a:ext cx="838200" cy="1143000"/>
            <a:chOff x="5130800" y="2971800"/>
            <a:chExt cx="838200" cy="1143000"/>
          </a:xfrm>
        </p:grpSpPr>
        <p:sp>
          <p:nvSpPr>
            <p:cNvPr id="27860" name="Isosceles Triangle 71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61" name="Rectangle 72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62" name="Rectangle 73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63" name="Straight Connector 74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64" name="Straight Connector 75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65" name="Rectangle 76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66" name="Oval 77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3759200" y="1600200"/>
            <a:ext cx="838200" cy="1143000"/>
            <a:chOff x="5130800" y="2971800"/>
            <a:chExt cx="838200" cy="1143000"/>
          </a:xfrm>
        </p:grpSpPr>
        <p:sp>
          <p:nvSpPr>
            <p:cNvPr id="27853" name="Isosceles Triangle 79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54" name="Rectangle 80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55" name="Rectangle 81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56" name="Straight Connector 82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57" name="Straight Connector 83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58" name="Rectangle 84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59" name="Oval 85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2235200" y="2211332"/>
            <a:ext cx="838200" cy="1139932"/>
            <a:chOff x="5130800" y="2971800"/>
            <a:chExt cx="838200" cy="1143000"/>
          </a:xfrm>
          <a:solidFill>
            <a:srgbClr val="CCFFCC"/>
          </a:solidFill>
        </p:grpSpPr>
        <p:sp>
          <p:nvSpPr>
            <p:cNvPr id="88" name="Isosceles Triangle 87"/>
            <p:cNvSpPr/>
            <p:nvPr/>
          </p:nvSpPr>
          <p:spPr bwMode="auto">
            <a:xfrm>
              <a:off x="5130800" y="2971800"/>
              <a:ext cx="838200" cy="609600"/>
            </a:xfrm>
            <a:prstGeom prst="triangl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3073400" y="2438400"/>
            <a:ext cx="839788" cy="1143000"/>
            <a:chOff x="5130800" y="2971800"/>
            <a:chExt cx="838200" cy="1143000"/>
          </a:xfrm>
        </p:grpSpPr>
        <p:sp>
          <p:nvSpPr>
            <p:cNvPr id="27846" name="Isosceles Triangle 95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47" name="Rectangle 96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48" name="Rectangle 97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49" name="Straight Connector 98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50" name="Straight Connector 99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51" name="Rectangle 100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52" name="Oval 101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7" name="Group 102"/>
          <p:cNvGrpSpPr>
            <a:grpSpLocks/>
          </p:cNvGrpSpPr>
          <p:nvPr/>
        </p:nvGrpSpPr>
        <p:grpSpPr bwMode="auto">
          <a:xfrm>
            <a:off x="1397000" y="2592388"/>
            <a:ext cx="838200" cy="1141412"/>
            <a:chOff x="5130800" y="2971800"/>
            <a:chExt cx="838200" cy="1143000"/>
          </a:xfrm>
        </p:grpSpPr>
        <p:sp>
          <p:nvSpPr>
            <p:cNvPr id="27839" name="Isosceles Triangle 103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40" name="Rectangle 104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41" name="Rectangle 105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42" name="Straight Connector 106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43" name="Straight Connector 107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44" name="Rectangle 108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45" name="Oval 109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8" name="Group 161"/>
          <p:cNvGrpSpPr/>
          <p:nvPr/>
        </p:nvGrpSpPr>
        <p:grpSpPr>
          <a:xfrm>
            <a:off x="635034" y="1371600"/>
            <a:ext cx="839716" cy="1143000"/>
            <a:chOff x="5130800" y="2971800"/>
            <a:chExt cx="838200" cy="1143000"/>
          </a:xfrm>
          <a:solidFill>
            <a:srgbClr val="CCFFCC"/>
          </a:solidFill>
        </p:grpSpPr>
        <p:sp>
          <p:nvSpPr>
            <p:cNvPr id="163" name="Isosceles Triangle 162"/>
            <p:cNvSpPr/>
            <p:nvPr/>
          </p:nvSpPr>
          <p:spPr bwMode="auto">
            <a:xfrm>
              <a:off x="5130800" y="2971800"/>
              <a:ext cx="838200" cy="609600"/>
            </a:xfrm>
            <a:prstGeom prst="triangl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6" name="Straight Connector 165"/>
            <p:cNvCxnSpPr/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8" name="Rectangle 167"/>
            <p:cNvSpPr/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" name="Group 261"/>
          <p:cNvGrpSpPr>
            <a:grpSpLocks/>
          </p:cNvGrpSpPr>
          <p:nvPr/>
        </p:nvGrpSpPr>
        <p:grpSpPr bwMode="auto">
          <a:xfrm>
            <a:off x="3149600" y="6324600"/>
            <a:ext cx="3200400" cy="1828800"/>
            <a:chOff x="4140200" y="6781800"/>
            <a:chExt cx="3200400" cy="1828800"/>
          </a:xfrm>
        </p:grpSpPr>
        <p:grpSp>
          <p:nvGrpSpPr>
            <p:cNvPr id="10" name="Group 260"/>
            <p:cNvGrpSpPr>
              <a:grpSpLocks/>
            </p:cNvGrpSpPr>
            <p:nvPr/>
          </p:nvGrpSpPr>
          <p:grpSpPr bwMode="auto">
            <a:xfrm>
              <a:off x="4140200" y="6781800"/>
              <a:ext cx="3124200" cy="1828800"/>
              <a:chOff x="4140200" y="6781800"/>
              <a:chExt cx="3124200" cy="1828800"/>
            </a:xfrm>
          </p:grpSpPr>
          <p:sp>
            <p:nvSpPr>
              <p:cNvPr id="27830" name="Round Same Side Corner Rectangle 169"/>
              <p:cNvSpPr>
                <a:spLocks noChangeArrowheads="1"/>
              </p:cNvSpPr>
              <p:nvPr/>
            </p:nvSpPr>
            <p:spPr bwMode="auto">
              <a:xfrm>
                <a:off x="4140200" y="6781800"/>
                <a:ext cx="3124200" cy="914400"/>
              </a:xfrm>
              <a:custGeom>
                <a:avLst/>
                <a:gdLst>
                  <a:gd name="T0" fmla="*/ 3124200 w 3124200"/>
                  <a:gd name="T1" fmla="*/ 457200 h 914400"/>
                  <a:gd name="T2" fmla="*/ 1562100 w 3124200"/>
                  <a:gd name="T3" fmla="*/ 914400 h 914400"/>
                  <a:gd name="T4" fmla="*/ 0 w 3124200"/>
                  <a:gd name="T5" fmla="*/ 457200 h 914400"/>
                  <a:gd name="T6" fmla="*/ 1562100 w 3124200"/>
                  <a:gd name="T7" fmla="*/ 0 h 9144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637 w 3124200"/>
                  <a:gd name="T13" fmla="*/ 44637 h 914400"/>
                  <a:gd name="T14" fmla="*/ 3079562 w 3124200"/>
                  <a:gd name="T15" fmla="*/ 914400 h 9144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24200" h="914400">
                    <a:moveTo>
                      <a:pt x="152403" y="0"/>
                    </a:moveTo>
                    <a:lnTo>
                      <a:pt x="2971797" y="0"/>
                    </a:lnTo>
                    <a:lnTo>
                      <a:pt x="2971797" y="-1"/>
                    </a:lnTo>
                    <a:cubicBezTo>
                      <a:pt x="3055966" y="-1"/>
                      <a:pt x="3124200" y="68233"/>
                      <a:pt x="3124200" y="152403"/>
                    </a:cubicBezTo>
                    <a:lnTo>
                      <a:pt x="3124200" y="914400"/>
                    </a:lnTo>
                    <a:lnTo>
                      <a:pt x="0" y="914400"/>
                    </a:lnTo>
                    <a:lnTo>
                      <a:pt x="0" y="152403"/>
                    </a:lnTo>
                    <a:lnTo>
                      <a:pt x="-1" y="152402"/>
                    </a:lnTo>
                    <a:cubicBezTo>
                      <a:pt x="-1" y="68233"/>
                      <a:pt x="68233" y="-1"/>
                      <a:pt x="152403" y="-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endParaRPr lang="en-US"/>
              </a:p>
            </p:txBody>
          </p:sp>
          <p:sp>
            <p:nvSpPr>
              <p:cNvPr id="27831" name="Rectangle 170"/>
              <p:cNvSpPr>
                <a:spLocks noChangeArrowheads="1"/>
              </p:cNvSpPr>
              <p:nvPr/>
            </p:nvSpPr>
            <p:spPr bwMode="auto">
              <a:xfrm>
                <a:off x="4216400" y="7696200"/>
                <a:ext cx="2971800" cy="9144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sp>
            <p:nvSpPr>
              <p:cNvPr id="27832" name="Rectangle 171"/>
              <p:cNvSpPr>
                <a:spLocks noChangeArrowheads="1"/>
              </p:cNvSpPr>
              <p:nvPr/>
            </p:nvSpPr>
            <p:spPr bwMode="auto">
              <a:xfrm>
                <a:off x="6273800" y="8001000"/>
                <a:ext cx="304800" cy="6096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sp>
            <p:nvSpPr>
              <p:cNvPr id="27833" name="Rectangle 172"/>
              <p:cNvSpPr>
                <a:spLocks noChangeArrowheads="1"/>
              </p:cNvSpPr>
              <p:nvPr/>
            </p:nvSpPr>
            <p:spPr bwMode="auto">
              <a:xfrm>
                <a:off x="4445000" y="7848600"/>
                <a:ext cx="1371600" cy="6096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cxnSp>
            <p:nvCxnSpPr>
              <p:cNvPr id="27834" name="Straight Connector 174"/>
              <p:cNvCxnSpPr>
                <a:cxnSpLocks noChangeShapeType="1"/>
              </p:cNvCxnSpPr>
              <p:nvPr/>
            </p:nvCxnSpPr>
            <p:spPr bwMode="auto">
              <a:xfrm rot="5400000">
                <a:off x="44450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835" name="Straight Connector 176"/>
              <p:cNvCxnSpPr>
                <a:cxnSpLocks noChangeShapeType="1"/>
                <a:stCxn id="27833" idx="0"/>
                <a:endCxn id="27833" idx="2"/>
              </p:cNvCxnSpPr>
              <p:nvPr/>
            </p:nvCxnSpPr>
            <p:spPr bwMode="auto">
              <a:xfrm rot="16200000" flipH="1">
                <a:off x="48260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836" name="Straight Connector 178"/>
              <p:cNvCxnSpPr>
                <a:cxnSpLocks noChangeShapeType="1"/>
              </p:cNvCxnSpPr>
              <p:nvPr/>
            </p:nvCxnSpPr>
            <p:spPr bwMode="auto">
              <a:xfrm rot="5400000">
                <a:off x="51308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837" name="Straight Connector 180"/>
              <p:cNvCxnSpPr>
                <a:cxnSpLocks noChangeShapeType="1"/>
                <a:stCxn id="27833" idx="1"/>
                <a:endCxn id="27833" idx="3"/>
              </p:cNvCxnSpPr>
              <p:nvPr/>
            </p:nvCxnSpPr>
            <p:spPr bwMode="auto">
              <a:xfrm rot="10800000" flipH="1">
                <a:off x="4445000" y="8153400"/>
                <a:ext cx="1371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7838" name="Oval 181"/>
              <p:cNvSpPr>
                <a:spLocks noChangeArrowheads="1"/>
              </p:cNvSpPr>
              <p:nvPr/>
            </p:nvSpPr>
            <p:spPr bwMode="auto">
              <a:xfrm>
                <a:off x="6502400" y="8305800"/>
                <a:ext cx="46038" cy="76200"/>
              </a:xfrm>
              <a:prstGeom prst="ellipse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</p:grpSp>
        <p:sp>
          <p:nvSpPr>
            <p:cNvPr id="27829" name="TextBox 182"/>
            <p:cNvSpPr txBox="1">
              <a:spLocks noChangeArrowheads="1"/>
            </p:cNvSpPr>
            <p:nvPr/>
          </p:nvSpPr>
          <p:spPr bwMode="auto">
            <a:xfrm>
              <a:off x="4140200" y="6781800"/>
              <a:ext cx="3200400" cy="400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EFB"/>
                  </a:solidFill>
                </a:rPr>
                <a:t>PLL </a:t>
              </a:r>
              <a:r>
                <a:rPr lang="en-US" sz="2000" dirty="0">
                  <a:solidFill>
                    <a:srgbClr val="FFFEFB"/>
                  </a:solidFill>
                </a:rPr>
                <a:t>Provider </a:t>
              </a:r>
            </a:p>
          </p:txBody>
        </p:sp>
      </p:grpSp>
      <p:cxnSp>
        <p:nvCxnSpPr>
          <p:cNvPr id="27658" name="Straight Arrow Connector 184"/>
          <p:cNvCxnSpPr>
            <a:cxnSpLocks noChangeShapeType="1"/>
          </p:cNvCxnSpPr>
          <p:nvPr/>
        </p:nvCxnSpPr>
        <p:spPr bwMode="auto">
          <a:xfrm rot="16200000" flipH="1">
            <a:off x="-546100" y="4076700"/>
            <a:ext cx="3352800" cy="5334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27659" name="Straight Arrow Connector 186"/>
          <p:cNvCxnSpPr>
            <a:cxnSpLocks noChangeShapeType="1"/>
          </p:cNvCxnSpPr>
          <p:nvPr/>
        </p:nvCxnSpPr>
        <p:spPr bwMode="auto">
          <a:xfrm rot="5400000">
            <a:off x="1168400" y="4495800"/>
            <a:ext cx="2514600" cy="5334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</p:spPr>
      </p:cxnSp>
      <p:grpSp>
        <p:nvGrpSpPr>
          <p:cNvPr id="11" name="Group 208"/>
          <p:cNvGrpSpPr>
            <a:grpSpLocks/>
          </p:cNvGrpSpPr>
          <p:nvPr/>
        </p:nvGrpSpPr>
        <p:grpSpPr bwMode="auto">
          <a:xfrm rot="-2104465">
            <a:off x="1247775" y="6789738"/>
            <a:ext cx="304800" cy="457200"/>
            <a:chOff x="1016000" y="6858000"/>
            <a:chExt cx="304800" cy="457200"/>
          </a:xfrm>
        </p:grpSpPr>
        <p:cxnSp>
          <p:nvCxnSpPr>
            <p:cNvPr id="27822" name="Straight Connector 196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23" name="Oval 197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24" name="Straight Connector 200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25" name="Straight Connector 203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26" name="Straight Connector 205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27" name="Straight Connector 207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2" name="Group 209"/>
          <p:cNvGrpSpPr>
            <a:grpSpLocks/>
          </p:cNvGrpSpPr>
          <p:nvPr/>
        </p:nvGrpSpPr>
        <p:grpSpPr bwMode="auto">
          <a:xfrm>
            <a:off x="1677988" y="6667500"/>
            <a:ext cx="304800" cy="458788"/>
            <a:chOff x="1016000" y="6858000"/>
            <a:chExt cx="304800" cy="457200"/>
          </a:xfrm>
        </p:grpSpPr>
        <p:cxnSp>
          <p:nvCxnSpPr>
            <p:cNvPr id="27816" name="Straight Connector 210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17" name="Oval 211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18" name="Straight Connector 212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19" name="Straight Connector 213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20" name="Straight Connector 214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21" name="Straight Connector 215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3" name="Group 216"/>
          <p:cNvGrpSpPr>
            <a:grpSpLocks/>
          </p:cNvGrpSpPr>
          <p:nvPr/>
        </p:nvGrpSpPr>
        <p:grpSpPr bwMode="auto">
          <a:xfrm rot="1622591">
            <a:off x="2070100" y="6786563"/>
            <a:ext cx="304800" cy="455612"/>
            <a:chOff x="1016000" y="6858000"/>
            <a:chExt cx="304800" cy="457200"/>
          </a:xfrm>
        </p:grpSpPr>
        <p:cxnSp>
          <p:nvCxnSpPr>
            <p:cNvPr id="27810" name="Straight Connector 217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11" name="Oval 218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12" name="Straight Connector 219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13" name="Straight Connector 220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14" name="Straight Connector 221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15" name="Straight Connector 222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4" name="Group 223"/>
          <p:cNvGrpSpPr>
            <a:grpSpLocks/>
          </p:cNvGrpSpPr>
          <p:nvPr/>
        </p:nvGrpSpPr>
        <p:grpSpPr bwMode="auto">
          <a:xfrm rot="-3844567">
            <a:off x="882650" y="7056438"/>
            <a:ext cx="304800" cy="457200"/>
            <a:chOff x="1016000" y="6858000"/>
            <a:chExt cx="304800" cy="457200"/>
          </a:xfrm>
        </p:grpSpPr>
        <p:cxnSp>
          <p:nvCxnSpPr>
            <p:cNvPr id="27804" name="Straight Connector 22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805" name="Oval 22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eaVert"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06" name="Straight Connector 22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07" name="Straight Connector 22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08" name="Straight Connector 22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09" name="Straight Connector 22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5" name="Group 230"/>
          <p:cNvGrpSpPr>
            <a:grpSpLocks/>
          </p:cNvGrpSpPr>
          <p:nvPr/>
        </p:nvGrpSpPr>
        <p:grpSpPr bwMode="auto">
          <a:xfrm rot="-4630490">
            <a:off x="792957" y="7474744"/>
            <a:ext cx="304800" cy="458787"/>
            <a:chOff x="1016000" y="6858000"/>
            <a:chExt cx="304800" cy="457200"/>
          </a:xfrm>
        </p:grpSpPr>
        <p:cxnSp>
          <p:nvCxnSpPr>
            <p:cNvPr id="27798" name="Straight Connector 231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99" name="Oval 232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eaVert"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800" name="Straight Connector 233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01" name="Straight Connector 234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02" name="Straight Connector 235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803" name="Straight Connector 236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6" name="Group 237"/>
          <p:cNvGrpSpPr>
            <a:grpSpLocks/>
          </p:cNvGrpSpPr>
          <p:nvPr/>
        </p:nvGrpSpPr>
        <p:grpSpPr bwMode="auto">
          <a:xfrm rot="3022926">
            <a:off x="2407444" y="7008019"/>
            <a:ext cx="304800" cy="455612"/>
            <a:chOff x="1016000" y="6858000"/>
            <a:chExt cx="304800" cy="457200"/>
          </a:xfrm>
        </p:grpSpPr>
        <p:cxnSp>
          <p:nvCxnSpPr>
            <p:cNvPr id="27792" name="Straight Connector 238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93" name="Oval 239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rot="10800000" vert="eaVert"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94" name="Straight Connector 240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95" name="Straight Connector 241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96" name="Straight Connector 242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97" name="Straight Connector 243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7" name="Group 244"/>
          <p:cNvGrpSpPr>
            <a:grpSpLocks/>
          </p:cNvGrpSpPr>
          <p:nvPr/>
        </p:nvGrpSpPr>
        <p:grpSpPr bwMode="auto">
          <a:xfrm rot="4774622">
            <a:off x="2616994" y="7314406"/>
            <a:ext cx="304800" cy="458788"/>
            <a:chOff x="1016000" y="6858000"/>
            <a:chExt cx="304800" cy="457200"/>
          </a:xfrm>
        </p:grpSpPr>
        <p:cxnSp>
          <p:nvCxnSpPr>
            <p:cNvPr id="27786" name="Straight Connector 245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87" name="Oval 246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rot="10800000" vert="eaVert"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88" name="Straight Connector 247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89" name="Straight Connector 248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90" name="Straight Connector 249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91" name="Straight Connector 250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8" name="Group 251"/>
          <p:cNvGrpSpPr>
            <a:grpSpLocks/>
          </p:cNvGrpSpPr>
          <p:nvPr/>
        </p:nvGrpSpPr>
        <p:grpSpPr bwMode="auto">
          <a:xfrm>
            <a:off x="1625600" y="7696200"/>
            <a:ext cx="304800" cy="457200"/>
            <a:chOff x="1016000" y="6858000"/>
            <a:chExt cx="304800" cy="457200"/>
          </a:xfrm>
        </p:grpSpPr>
        <p:cxnSp>
          <p:nvCxnSpPr>
            <p:cNvPr id="27780" name="Straight Connector 252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81" name="Oval 253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82" name="Straight Connector 254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83" name="Straight Connector 255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84" name="Straight Connector 256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85" name="Straight Connector 257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60" name="Rectangle 259"/>
          <p:cNvSpPr/>
          <p:nvPr/>
        </p:nvSpPr>
        <p:spPr>
          <a:xfrm>
            <a:off x="635000" y="228600"/>
            <a:ext cx="4070263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Community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9" name="Group 262"/>
          <p:cNvGrpSpPr>
            <a:grpSpLocks/>
          </p:cNvGrpSpPr>
          <p:nvPr/>
        </p:nvGrpSpPr>
        <p:grpSpPr bwMode="auto">
          <a:xfrm>
            <a:off x="6807200" y="7164388"/>
            <a:ext cx="304800" cy="455612"/>
            <a:chOff x="1016000" y="6858000"/>
            <a:chExt cx="304800" cy="457200"/>
          </a:xfrm>
        </p:grpSpPr>
        <p:cxnSp>
          <p:nvCxnSpPr>
            <p:cNvPr id="27774" name="Straight Connector 263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75" name="Oval 264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76" name="Straight Connector 265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77" name="Straight Connector 266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78" name="Straight Connector 267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79" name="Straight Connector 268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0" name="Group 269"/>
          <p:cNvGrpSpPr>
            <a:grpSpLocks/>
          </p:cNvGrpSpPr>
          <p:nvPr/>
        </p:nvGrpSpPr>
        <p:grpSpPr bwMode="auto">
          <a:xfrm>
            <a:off x="7340600" y="6781800"/>
            <a:ext cx="304800" cy="457200"/>
            <a:chOff x="1016000" y="6858000"/>
            <a:chExt cx="304800" cy="457200"/>
          </a:xfrm>
        </p:grpSpPr>
        <p:cxnSp>
          <p:nvCxnSpPr>
            <p:cNvPr id="27768" name="Straight Connector 270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69" name="Oval 271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70" name="Straight Connector 272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71" name="Straight Connector 273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72" name="Straight Connector 274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73" name="Straight Connector 275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1" name="Group 276"/>
          <p:cNvGrpSpPr>
            <a:grpSpLocks/>
          </p:cNvGrpSpPr>
          <p:nvPr/>
        </p:nvGrpSpPr>
        <p:grpSpPr bwMode="auto">
          <a:xfrm>
            <a:off x="8026400" y="6859588"/>
            <a:ext cx="304800" cy="455612"/>
            <a:chOff x="1016000" y="6858000"/>
            <a:chExt cx="304800" cy="457200"/>
          </a:xfrm>
        </p:grpSpPr>
        <p:cxnSp>
          <p:nvCxnSpPr>
            <p:cNvPr id="27762" name="Straight Connector 277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63" name="Oval 278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64" name="Straight Connector 279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65" name="Straight Connector 280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66" name="Straight Connector 281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67" name="Straight Connector 282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2" name="Group 283"/>
          <p:cNvGrpSpPr>
            <a:grpSpLocks/>
          </p:cNvGrpSpPr>
          <p:nvPr/>
        </p:nvGrpSpPr>
        <p:grpSpPr bwMode="auto">
          <a:xfrm>
            <a:off x="7416800" y="8153400"/>
            <a:ext cx="304800" cy="457200"/>
            <a:chOff x="1016000" y="6858000"/>
            <a:chExt cx="304800" cy="457200"/>
          </a:xfrm>
        </p:grpSpPr>
        <p:cxnSp>
          <p:nvCxnSpPr>
            <p:cNvPr id="27756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57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58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59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60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61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7673" name="TextBox 290"/>
          <p:cNvSpPr txBox="1">
            <a:spLocks noChangeArrowheads="1"/>
          </p:cNvSpPr>
          <p:nvPr/>
        </p:nvSpPr>
        <p:spPr bwMode="auto">
          <a:xfrm>
            <a:off x="6351588" y="6705600"/>
            <a:ext cx="83661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mom</a:t>
            </a:r>
          </a:p>
        </p:txBody>
      </p:sp>
      <p:sp>
        <p:nvSpPr>
          <p:cNvPr id="27674" name="TextBox 291"/>
          <p:cNvSpPr txBox="1">
            <a:spLocks noChangeArrowheads="1"/>
          </p:cNvSpPr>
          <p:nvPr/>
        </p:nvSpPr>
        <p:spPr bwMode="auto">
          <a:xfrm>
            <a:off x="7035800" y="6096000"/>
            <a:ext cx="8397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step-dad</a:t>
            </a:r>
          </a:p>
        </p:txBody>
      </p:sp>
      <p:sp>
        <p:nvSpPr>
          <p:cNvPr id="27675" name="TextBox 292"/>
          <p:cNvSpPr txBox="1">
            <a:spLocks noChangeArrowheads="1"/>
          </p:cNvSpPr>
          <p:nvPr/>
        </p:nvSpPr>
        <p:spPr bwMode="auto">
          <a:xfrm>
            <a:off x="7875588" y="6400800"/>
            <a:ext cx="98901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Mentor</a:t>
            </a:r>
          </a:p>
        </p:txBody>
      </p:sp>
      <p:sp>
        <p:nvSpPr>
          <p:cNvPr id="27676" name="TextBox 293"/>
          <p:cNvSpPr txBox="1">
            <a:spLocks noChangeArrowheads="1"/>
          </p:cNvSpPr>
          <p:nvPr/>
        </p:nvSpPr>
        <p:spPr bwMode="auto">
          <a:xfrm>
            <a:off x="8407400" y="7086600"/>
            <a:ext cx="9921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brother</a:t>
            </a:r>
          </a:p>
        </p:txBody>
      </p:sp>
      <p:grpSp>
        <p:nvGrpSpPr>
          <p:cNvPr id="23" name="Group 294"/>
          <p:cNvGrpSpPr>
            <a:grpSpLocks/>
          </p:cNvGrpSpPr>
          <p:nvPr/>
        </p:nvGrpSpPr>
        <p:grpSpPr bwMode="auto">
          <a:xfrm>
            <a:off x="8255000" y="7391400"/>
            <a:ext cx="304800" cy="457200"/>
            <a:chOff x="1016000" y="6858000"/>
            <a:chExt cx="304800" cy="457200"/>
          </a:xfrm>
        </p:grpSpPr>
        <p:cxnSp>
          <p:nvCxnSpPr>
            <p:cNvPr id="27750" name="Straight Connector 295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51" name="Oval 296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52" name="Straight Connector 297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53" name="Straight Connector 298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54" name="Straight Connector 299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55" name="Straight Connector 300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7678" name="TextBox 308"/>
          <p:cNvSpPr txBox="1">
            <a:spLocks noChangeArrowheads="1"/>
          </p:cNvSpPr>
          <p:nvPr/>
        </p:nvSpPr>
        <p:spPr bwMode="auto">
          <a:xfrm>
            <a:off x="6578600" y="7848600"/>
            <a:ext cx="19812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PLL Therapist</a:t>
            </a:r>
          </a:p>
        </p:txBody>
      </p:sp>
      <p:cxnSp>
        <p:nvCxnSpPr>
          <p:cNvPr id="317" name="Straight Connector 316"/>
          <p:cNvCxnSpPr/>
          <p:nvPr/>
        </p:nvCxnSpPr>
        <p:spPr bwMode="auto">
          <a:xfrm rot="5400000">
            <a:off x="-1497012" y="7543800"/>
            <a:ext cx="3808412" cy="1588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8" name="Straight Connector 317"/>
          <p:cNvCxnSpPr/>
          <p:nvPr/>
        </p:nvCxnSpPr>
        <p:spPr bwMode="auto">
          <a:xfrm rot="5400000">
            <a:off x="7493794" y="7543006"/>
            <a:ext cx="3810000" cy="1588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9" name="Straight Connector 318"/>
          <p:cNvCxnSpPr/>
          <p:nvPr/>
        </p:nvCxnSpPr>
        <p:spPr bwMode="auto">
          <a:xfrm flipV="1">
            <a:off x="406400" y="5638800"/>
            <a:ext cx="8991600" cy="7620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2" name="Straight Connector 321"/>
          <p:cNvCxnSpPr/>
          <p:nvPr/>
        </p:nvCxnSpPr>
        <p:spPr bwMode="auto">
          <a:xfrm>
            <a:off x="406400" y="9448800"/>
            <a:ext cx="8915400" cy="1588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4" name="Rectangle 333"/>
          <p:cNvSpPr/>
          <p:nvPr/>
        </p:nvSpPr>
        <p:spPr>
          <a:xfrm>
            <a:off x="411161" y="8540766"/>
            <a:ext cx="3318799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2. Parent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Group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6197600" y="8610600"/>
            <a:ext cx="2844800" cy="58477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3. Coaching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</p:txBody>
      </p:sp>
      <p:grpSp>
        <p:nvGrpSpPr>
          <p:cNvPr id="24" name="Group 242"/>
          <p:cNvGrpSpPr/>
          <p:nvPr/>
        </p:nvGrpSpPr>
        <p:grpSpPr>
          <a:xfrm>
            <a:off x="7950200" y="1066800"/>
            <a:ext cx="2514600" cy="2362199"/>
            <a:chOff x="8559800" y="1219200"/>
            <a:chExt cx="2514600" cy="2362199"/>
          </a:xfrm>
        </p:grpSpPr>
        <p:sp>
          <p:nvSpPr>
            <p:cNvPr id="27732" name="Rectangle 110"/>
            <p:cNvSpPr>
              <a:spLocks noChangeArrowheads="1"/>
            </p:cNvSpPr>
            <p:nvPr/>
          </p:nvSpPr>
          <p:spPr bwMode="auto">
            <a:xfrm>
              <a:off x="8962136" y="1880065"/>
              <a:ext cx="1810512" cy="1699368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733" name="Rectangle 111"/>
            <p:cNvSpPr>
              <a:spLocks noChangeArrowheads="1"/>
            </p:cNvSpPr>
            <p:nvPr/>
          </p:nvSpPr>
          <p:spPr bwMode="auto">
            <a:xfrm>
              <a:off x="9062720" y="2068883"/>
              <a:ext cx="754380" cy="1132911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734" name="Straight Connector 124"/>
            <p:cNvCxnSpPr>
              <a:cxnSpLocks noChangeShapeType="1"/>
            </p:cNvCxnSpPr>
            <p:nvPr/>
          </p:nvCxnSpPr>
          <p:spPr bwMode="auto">
            <a:xfrm rot="5400000" flipH="1" flipV="1">
              <a:off x="9690765" y="3203081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35" name="Straight Connector 126"/>
            <p:cNvCxnSpPr>
              <a:cxnSpLocks noChangeShapeType="1"/>
            </p:cNvCxnSpPr>
            <p:nvPr/>
          </p:nvCxnSpPr>
          <p:spPr bwMode="auto">
            <a:xfrm>
              <a:off x="10068560" y="2824827"/>
              <a:ext cx="502920" cy="19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36" name="Straight Connector 128"/>
            <p:cNvCxnSpPr>
              <a:cxnSpLocks noChangeShapeType="1"/>
            </p:cNvCxnSpPr>
            <p:nvPr/>
          </p:nvCxnSpPr>
          <p:spPr bwMode="auto">
            <a:xfrm rot="5400000">
              <a:off x="1019420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737" name="Straight Connector 130"/>
            <p:cNvCxnSpPr>
              <a:cxnSpLocks noChangeShapeType="1"/>
            </p:cNvCxnSpPr>
            <p:nvPr/>
          </p:nvCxnSpPr>
          <p:spPr bwMode="auto">
            <a:xfrm rot="5400000">
              <a:off x="994274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38" name="Oval 132"/>
            <p:cNvSpPr>
              <a:spLocks noChangeArrowheads="1"/>
            </p:cNvSpPr>
            <p:nvPr/>
          </p:nvSpPr>
          <p:spPr bwMode="auto">
            <a:xfrm>
              <a:off x="10219436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739" name="Oval 133"/>
            <p:cNvSpPr>
              <a:spLocks noChangeArrowheads="1"/>
            </p:cNvSpPr>
            <p:nvPr/>
          </p:nvSpPr>
          <p:spPr bwMode="auto">
            <a:xfrm>
              <a:off x="10370312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740" name="Rectangle 134"/>
            <p:cNvSpPr>
              <a:spLocks noChangeArrowheads="1"/>
            </p:cNvSpPr>
            <p:nvPr/>
          </p:nvSpPr>
          <p:spPr bwMode="auto">
            <a:xfrm>
              <a:off x="8559800" y="1219200"/>
              <a:ext cx="2514600" cy="660865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989CAD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741" name="Rectangle 135"/>
            <p:cNvSpPr>
              <a:spLocks noChangeArrowheads="1"/>
            </p:cNvSpPr>
            <p:nvPr/>
          </p:nvSpPr>
          <p:spPr bwMode="auto">
            <a:xfrm>
              <a:off x="9967976" y="2541481"/>
              <a:ext cx="653796" cy="18889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742" name="TextBox 309"/>
            <p:cNvSpPr txBox="1">
              <a:spLocks noChangeArrowheads="1"/>
            </p:cNvSpPr>
            <p:nvPr/>
          </p:nvSpPr>
          <p:spPr bwMode="auto">
            <a:xfrm>
              <a:off x="8559800" y="1219200"/>
              <a:ext cx="2514600" cy="400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Placement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335"/>
            <p:cNvGrpSpPr>
              <a:grpSpLocks/>
            </p:cNvGrpSpPr>
            <p:nvPr/>
          </p:nvGrpSpPr>
          <p:grpSpPr bwMode="auto">
            <a:xfrm>
              <a:off x="9213596" y="2541481"/>
              <a:ext cx="201168" cy="566692"/>
              <a:chOff x="1016000" y="6858000"/>
              <a:chExt cx="304800" cy="457200"/>
            </a:xfrm>
          </p:grpSpPr>
          <p:cxnSp>
            <p:nvCxnSpPr>
              <p:cNvPr id="27744" name="Straight Connector 336"/>
              <p:cNvCxnSpPr>
                <a:cxnSpLocks noChangeShapeType="1"/>
              </p:cNvCxnSpPr>
              <p:nvPr/>
            </p:nvCxnSpPr>
            <p:spPr bwMode="auto">
              <a:xfrm rot="5400000">
                <a:off x="1131094" y="7047706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7745" name="Oval 337"/>
              <p:cNvSpPr>
                <a:spLocks noChangeArrowheads="1"/>
              </p:cNvSpPr>
              <p:nvPr/>
            </p:nvSpPr>
            <p:spPr bwMode="auto">
              <a:xfrm>
                <a:off x="1092200" y="6858000"/>
                <a:ext cx="152400" cy="152400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cxnSp>
            <p:nvCxnSpPr>
              <p:cNvPr id="27746" name="Straight Connector 338"/>
              <p:cNvCxnSpPr>
                <a:cxnSpLocks noChangeShapeType="1"/>
              </p:cNvCxnSpPr>
              <p:nvPr/>
            </p:nvCxnSpPr>
            <p:spPr bwMode="auto">
              <a:xfrm>
                <a:off x="1016000" y="7086600"/>
                <a:ext cx="3048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747" name="Straight Connector 339"/>
              <p:cNvCxnSpPr>
                <a:cxnSpLocks noChangeShapeType="1"/>
              </p:cNvCxnSpPr>
              <p:nvPr/>
            </p:nvCxnSpPr>
            <p:spPr bwMode="auto">
              <a:xfrm rot="5400000">
                <a:off x="1130300" y="7124700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748" name="Straight Connector 340"/>
              <p:cNvCxnSpPr>
                <a:cxnSpLocks noChangeShapeType="1"/>
              </p:cNvCxnSpPr>
              <p:nvPr/>
            </p:nvCxnSpPr>
            <p:spPr bwMode="auto">
              <a:xfrm rot="5400000">
                <a:off x="10541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7749" name="Straight Connector 341"/>
              <p:cNvCxnSpPr>
                <a:cxnSpLocks noChangeShapeType="1"/>
              </p:cNvCxnSpPr>
              <p:nvPr/>
            </p:nvCxnSpPr>
            <p:spPr bwMode="auto">
              <a:xfrm rot="16200000" flipH="1">
                <a:off x="11303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cxnSp>
        <p:nvCxnSpPr>
          <p:cNvPr id="27686" name="Curved Connector 343"/>
          <p:cNvCxnSpPr>
            <a:cxnSpLocks noChangeShapeType="1"/>
            <a:stCxn id="27732" idx="1"/>
          </p:cNvCxnSpPr>
          <p:nvPr/>
        </p:nvCxnSpPr>
        <p:spPr bwMode="auto">
          <a:xfrm rot="10800000" flipV="1">
            <a:off x="6273800" y="2577348"/>
            <a:ext cx="2078736" cy="1004051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</p:cxnSp>
      <p:sp>
        <p:nvSpPr>
          <p:cNvPr id="27687" name="TextBox 347"/>
          <p:cNvSpPr txBox="1">
            <a:spLocks noChangeArrowheads="1"/>
          </p:cNvSpPr>
          <p:nvPr/>
        </p:nvSpPr>
        <p:spPr bwMode="auto">
          <a:xfrm>
            <a:off x="5511800" y="3581400"/>
            <a:ext cx="2133600" cy="652463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800" b="1">
                <a:solidFill>
                  <a:srgbClr val="FF0000"/>
                </a:solidFill>
                <a:latin typeface="Arial" pitchFamily="34" charset="0"/>
              </a:rPr>
              <a:t>On-Site or Video Conferencing</a:t>
            </a:r>
          </a:p>
        </p:txBody>
      </p:sp>
      <p:cxnSp>
        <p:nvCxnSpPr>
          <p:cNvPr id="27688" name="Curved Connector 343"/>
          <p:cNvCxnSpPr>
            <a:cxnSpLocks noChangeShapeType="1"/>
          </p:cNvCxnSpPr>
          <p:nvPr/>
        </p:nvCxnSpPr>
        <p:spPr bwMode="auto">
          <a:xfrm rot="16200000" flipH="1">
            <a:off x="5298507" y="5090093"/>
            <a:ext cx="3338966" cy="154078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</p:cxnSp>
      <p:sp>
        <p:nvSpPr>
          <p:cNvPr id="27689" name="TextBox 352"/>
          <p:cNvSpPr txBox="1">
            <a:spLocks noChangeArrowheads="1"/>
          </p:cNvSpPr>
          <p:nvPr/>
        </p:nvSpPr>
        <p:spPr bwMode="auto">
          <a:xfrm>
            <a:off x="1016000" y="6096000"/>
            <a:ext cx="17526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5 - 6 families</a:t>
            </a:r>
          </a:p>
        </p:txBody>
      </p:sp>
      <p:cxnSp>
        <p:nvCxnSpPr>
          <p:cNvPr id="223" name="Curved Connector 222"/>
          <p:cNvCxnSpPr/>
          <p:nvPr/>
        </p:nvCxnSpPr>
        <p:spPr bwMode="auto">
          <a:xfrm>
            <a:off x="4368800" y="381000"/>
            <a:ext cx="8382000" cy="7391400"/>
          </a:xfrm>
          <a:prstGeom prst="curvedConnector3">
            <a:avLst>
              <a:gd name="adj1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9" name="TextBox 238"/>
          <p:cNvSpPr txBox="1">
            <a:spLocks noChangeArrowheads="1"/>
          </p:cNvSpPr>
          <p:nvPr/>
        </p:nvSpPr>
        <p:spPr bwMode="auto">
          <a:xfrm>
            <a:off x="5988050" y="0"/>
            <a:ext cx="6910388" cy="1030288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38100">
            <a:solidFill>
              <a:srgbClr val="0000BF"/>
            </a:solidFill>
            <a:miter lim="800000"/>
            <a:headEnd/>
            <a:tailEnd/>
          </a:ln>
        </p:spPr>
        <p:txBody>
          <a:bodyPr wrap="none" lIns="91415" tIns="45708" rIns="91415" bIns="45708">
            <a:spAutoFit/>
          </a:bodyPr>
          <a:lstStyle/>
          <a:p>
            <a:pPr algn="ctr">
              <a:defRPr/>
            </a:pPr>
            <a:r>
              <a:rPr lang="en-US" sz="3100" b="1" u="sng" dirty="0">
                <a:solidFill>
                  <a:srgbClr val="FFFEF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PHASE 1 – Foundations &amp; Intensive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FEF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YOUTH IN RESIDENTIAL PROGRAM</a:t>
            </a:r>
          </a:p>
        </p:txBody>
      </p:sp>
      <p:sp>
        <p:nvSpPr>
          <p:cNvPr id="27692" name="TextBox 308"/>
          <p:cNvSpPr txBox="1">
            <a:spLocks noChangeArrowheads="1"/>
          </p:cNvSpPr>
          <p:nvPr/>
        </p:nvSpPr>
        <p:spPr bwMode="auto">
          <a:xfrm>
            <a:off x="865188" y="8153400"/>
            <a:ext cx="197961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PLL Therapist</a:t>
            </a:r>
          </a:p>
        </p:txBody>
      </p:sp>
      <p:sp>
        <p:nvSpPr>
          <p:cNvPr id="27693" name="TextBox 226"/>
          <p:cNvSpPr txBox="1">
            <a:spLocks noChangeArrowheads="1"/>
          </p:cNvSpPr>
          <p:nvPr/>
        </p:nvSpPr>
        <p:spPr bwMode="auto">
          <a:xfrm>
            <a:off x="5461000" y="9523413"/>
            <a:ext cx="7543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© 2011 Savannah Family Institute, Inc. All Rights Reserved.  Patent Pending.	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Ver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071614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11226800" y="1143000"/>
            <a:ext cx="990600" cy="523220"/>
          </a:xfrm>
          <a:prstGeom prst="rect">
            <a:avLst/>
          </a:prstGeom>
          <a:solidFill>
            <a:srgbClr val="FFFEFB">
              <a:alpha val="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-or-</a:t>
            </a:r>
            <a:endParaRPr lang="en-US" sz="2800" dirty="0"/>
          </a:p>
        </p:txBody>
      </p:sp>
      <p:cxnSp>
        <p:nvCxnSpPr>
          <p:cNvPr id="252" name="Straight Arrow Connector 251"/>
          <p:cNvCxnSpPr/>
          <p:nvPr/>
        </p:nvCxnSpPr>
        <p:spPr bwMode="auto">
          <a:xfrm>
            <a:off x="10541000" y="1371600"/>
            <a:ext cx="381000" cy="0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3" name="Straight Arrow Connector 252"/>
          <p:cNvCxnSpPr/>
          <p:nvPr/>
        </p:nvCxnSpPr>
        <p:spPr bwMode="auto">
          <a:xfrm>
            <a:off x="11760200" y="1676400"/>
            <a:ext cx="0" cy="381000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Oval 25"/>
          <p:cNvSpPr/>
          <p:nvPr/>
        </p:nvSpPr>
        <p:spPr bwMode="auto">
          <a:xfrm>
            <a:off x="3225800" y="3962400"/>
            <a:ext cx="2780791" cy="176926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1. MI Call &amp; Intake; Pre-tests; Ecomap; </a:t>
            </a:r>
            <a:r>
              <a:rPr lang="en-US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Genogram; RPN</a:t>
            </a:r>
            <a:endParaRPr lang="en-US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</p:txBody>
      </p:sp>
      <p:grpSp>
        <p:nvGrpSpPr>
          <p:cNvPr id="211" name="Group 242"/>
          <p:cNvGrpSpPr/>
          <p:nvPr/>
        </p:nvGrpSpPr>
        <p:grpSpPr>
          <a:xfrm>
            <a:off x="10445528" y="2293619"/>
            <a:ext cx="2514600" cy="2362199"/>
            <a:chOff x="8559800" y="1219200"/>
            <a:chExt cx="2514600" cy="2362199"/>
          </a:xfrm>
        </p:grpSpPr>
        <p:sp>
          <p:nvSpPr>
            <p:cNvPr id="212" name="Rectangle 110"/>
            <p:cNvSpPr>
              <a:spLocks noChangeArrowheads="1"/>
            </p:cNvSpPr>
            <p:nvPr/>
          </p:nvSpPr>
          <p:spPr bwMode="auto">
            <a:xfrm>
              <a:off x="8962136" y="1880065"/>
              <a:ext cx="1810512" cy="1699368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13" name="Rectangle 111"/>
            <p:cNvSpPr>
              <a:spLocks noChangeArrowheads="1"/>
            </p:cNvSpPr>
            <p:nvPr/>
          </p:nvSpPr>
          <p:spPr bwMode="auto">
            <a:xfrm>
              <a:off x="9062720" y="2068883"/>
              <a:ext cx="754380" cy="1132911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14" name="Straight Connector 124"/>
            <p:cNvCxnSpPr>
              <a:cxnSpLocks noChangeShapeType="1"/>
            </p:cNvCxnSpPr>
            <p:nvPr/>
          </p:nvCxnSpPr>
          <p:spPr bwMode="auto">
            <a:xfrm rot="5400000" flipH="1" flipV="1">
              <a:off x="9690765" y="3203081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5" name="Straight Connector 126"/>
            <p:cNvCxnSpPr>
              <a:cxnSpLocks noChangeShapeType="1"/>
            </p:cNvCxnSpPr>
            <p:nvPr/>
          </p:nvCxnSpPr>
          <p:spPr bwMode="auto">
            <a:xfrm>
              <a:off x="10068560" y="2824827"/>
              <a:ext cx="502920" cy="19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6" name="Straight Connector 128"/>
            <p:cNvCxnSpPr>
              <a:cxnSpLocks noChangeShapeType="1"/>
            </p:cNvCxnSpPr>
            <p:nvPr/>
          </p:nvCxnSpPr>
          <p:spPr bwMode="auto">
            <a:xfrm rot="5400000">
              <a:off x="1019420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7" name="Straight Connector 130"/>
            <p:cNvCxnSpPr>
              <a:cxnSpLocks noChangeShapeType="1"/>
            </p:cNvCxnSpPr>
            <p:nvPr/>
          </p:nvCxnSpPr>
          <p:spPr bwMode="auto">
            <a:xfrm rot="5400000">
              <a:off x="994274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18" name="Oval 132"/>
            <p:cNvSpPr>
              <a:spLocks noChangeArrowheads="1"/>
            </p:cNvSpPr>
            <p:nvPr/>
          </p:nvSpPr>
          <p:spPr bwMode="auto">
            <a:xfrm>
              <a:off x="10219436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19" name="Oval 133"/>
            <p:cNvSpPr>
              <a:spLocks noChangeArrowheads="1"/>
            </p:cNvSpPr>
            <p:nvPr/>
          </p:nvSpPr>
          <p:spPr bwMode="auto">
            <a:xfrm>
              <a:off x="10370312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20" name="Rectangle 134"/>
            <p:cNvSpPr>
              <a:spLocks noChangeArrowheads="1"/>
            </p:cNvSpPr>
            <p:nvPr/>
          </p:nvSpPr>
          <p:spPr bwMode="auto">
            <a:xfrm>
              <a:off x="8559800" y="1219200"/>
              <a:ext cx="2514600" cy="660865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989CAD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21" name="Rectangle 135"/>
            <p:cNvSpPr>
              <a:spLocks noChangeArrowheads="1"/>
            </p:cNvSpPr>
            <p:nvPr/>
          </p:nvSpPr>
          <p:spPr bwMode="auto">
            <a:xfrm>
              <a:off x="9967976" y="2541481"/>
              <a:ext cx="653796" cy="18889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22" name="TextBox 309"/>
            <p:cNvSpPr txBox="1">
              <a:spLocks noChangeArrowheads="1"/>
            </p:cNvSpPr>
            <p:nvPr/>
          </p:nvSpPr>
          <p:spPr bwMode="auto">
            <a:xfrm>
              <a:off x="8559800" y="1219200"/>
              <a:ext cx="2514600" cy="400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Placement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24" name="Group 335"/>
            <p:cNvGrpSpPr>
              <a:grpSpLocks/>
            </p:cNvGrpSpPr>
            <p:nvPr/>
          </p:nvGrpSpPr>
          <p:grpSpPr bwMode="auto">
            <a:xfrm>
              <a:off x="9213596" y="2541481"/>
              <a:ext cx="201168" cy="566692"/>
              <a:chOff x="1016000" y="6858000"/>
              <a:chExt cx="304800" cy="457200"/>
            </a:xfrm>
          </p:grpSpPr>
          <p:cxnSp>
            <p:nvCxnSpPr>
              <p:cNvPr id="225" name="Straight Connector 336"/>
              <p:cNvCxnSpPr>
                <a:cxnSpLocks noChangeShapeType="1"/>
              </p:cNvCxnSpPr>
              <p:nvPr/>
            </p:nvCxnSpPr>
            <p:spPr bwMode="auto">
              <a:xfrm rot="5400000">
                <a:off x="1131094" y="7047706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26" name="Oval 337"/>
              <p:cNvSpPr>
                <a:spLocks noChangeArrowheads="1"/>
              </p:cNvSpPr>
              <p:nvPr/>
            </p:nvSpPr>
            <p:spPr bwMode="auto">
              <a:xfrm>
                <a:off x="1092200" y="6858000"/>
                <a:ext cx="152400" cy="152400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cxnSp>
            <p:nvCxnSpPr>
              <p:cNvPr id="227" name="Straight Connector 338"/>
              <p:cNvCxnSpPr>
                <a:cxnSpLocks noChangeShapeType="1"/>
              </p:cNvCxnSpPr>
              <p:nvPr/>
            </p:nvCxnSpPr>
            <p:spPr bwMode="auto">
              <a:xfrm>
                <a:off x="1016000" y="7086600"/>
                <a:ext cx="3048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28" name="Straight Connector 339"/>
              <p:cNvCxnSpPr>
                <a:cxnSpLocks noChangeShapeType="1"/>
              </p:cNvCxnSpPr>
              <p:nvPr/>
            </p:nvCxnSpPr>
            <p:spPr bwMode="auto">
              <a:xfrm rot="5400000">
                <a:off x="1130300" y="7124700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29" name="Straight Connector 340"/>
              <p:cNvCxnSpPr>
                <a:cxnSpLocks noChangeShapeType="1"/>
              </p:cNvCxnSpPr>
              <p:nvPr/>
            </p:nvCxnSpPr>
            <p:spPr bwMode="auto">
              <a:xfrm rot="5400000">
                <a:off x="10541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30" name="Straight Connector 341"/>
              <p:cNvCxnSpPr>
                <a:cxnSpLocks noChangeShapeType="1"/>
              </p:cNvCxnSpPr>
              <p:nvPr/>
            </p:nvCxnSpPr>
            <p:spPr bwMode="auto">
              <a:xfrm rot="16200000" flipH="1">
                <a:off x="11303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sp>
        <p:nvSpPr>
          <p:cNvPr id="231" name="TextBox 347"/>
          <p:cNvSpPr txBox="1">
            <a:spLocks noChangeArrowheads="1"/>
          </p:cNvSpPr>
          <p:nvPr/>
        </p:nvSpPr>
        <p:spPr bwMode="auto">
          <a:xfrm>
            <a:off x="7084010" y="4472857"/>
            <a:ext cx="3611944" cy="923305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square" lIns="91415" tIns="45708" rIns="91415" bIns="45708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</a:rPr>
              <a:t>CM will present teen breakout material in person or via WebEx (if possible)</a:t>
            </a:r>
            <a:endParaRPr lang="en-US" sz="1800" b="1" dirty="0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998788" y="4953000"/>
            <a:ext cx="684212" cy="992188"/>
            <a:chOff x="5130800" y="2971800"/>
            <a:chExt cx="838200" cy="1143000"/>
          </a:xfrm>
        </p:grpSpPr>
        <p:sp>
          <p:nvSpPr>
            <p:cNvPr id="28921" name="Isosceles Triangle 12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22" name="Rectangle 13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23" name="Rectangle 14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924" name="Straight Connector 16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925" name="Straight Connector 18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926" name="Rectangle 23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27" name="Oval 24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406400" y="4267200"/>
            <a:ext cx="763588" cy="990600"/>
            <a:chOff x="5130800" y="2971800"/>
            <a:chExt cx="838200" cy="1143000"/>
          </a:xfrm>
        </p:grpSpPr>
        <p:sp>
          <p:nvSpPr>
            <p:cNvPr id="28914" name="Isosceles Triangle 71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15" name="Rectangle 72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16" name="Rectangle 73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917" name="Straight Connector 74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918" name="Straight Connector 75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919" name="Rectangle 76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20" name="Oval 77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6121400" y="2362200"/>
            <a:ext cx="534988" cy="990600"/>
            <a:chOff x="5130800" y="2971800"/>
            <a:chExt cx="838200" cy="1143000"/>
          </a:xfrm>
        </p:grpSpPr>
        <p:sp>
          <p:nvSpPr>
            <p:cNvPr id="28907" name="Isosceles Triangle 79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08" name="Rectangle 80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09" name="Rectangle 81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910" name="Straight Connector 82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911" name="Straight Connector 83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912" name="Rectangle 84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13" name="Oval 85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5375275" y="4364037"/>
            <a:ext cx="762000" cy="914400"/>
            <a:chOff x="5130800" y="2971800"/>
            <a:chExt cx="838200" cy="1143000"/>
          </a:xfrm>
          <a:solidFill>
            <a:srgbClr val="CCFFCC"/>
          </a:solidFill>
        </p:grpSpPr>
        <p:sp>
          <p:nvSpPr>
            <p:cNvPr id="88" name="Isosceles Triangle 87"/>
            <p:cNvSpPr/>
            <p:nvPr/>
          </p:nvSpPr>
          <p:spPr bwMode="auto">
            <a:xfrm>
              <a:off x="5130800" y="2971800"/>
              <a:ext cx="838200" cy="609600"/>
            </a:xfrm>
            <a:prstGeom prst="triangl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2006600" y="1143000"/>
            <a:ext cx="762000" cy="914400"/>
            <a:chOff x="5130800" y="2971800"/>
            <a:chExt cx="838200" cy="1143000"/>
          </a:xfrm>
        </p:grpSpPr>
        <p:sp>
          <p:nvSpPr>
            <p:cNvPr id="28900" name="Isosceles Triangle 95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01" name="Rectangle 96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02" name="Rectangle 97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903" name="Straight Connector 98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904" name="Straight Connector 99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905" name="Rectangle 100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906" name="Oval 101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7" name="Group 102"/>
          <p:cNvGrpSpPr>
            <a:grpSpLocks/>
          </p:cNvGrpSpPr>
          <p:nvPr/>
        </p:nvGrpSpPr>
        <p:grpSpPr bwMode="auto">
          <a:xfrm>
            <a:off x="4749800" y="1219200"/>
            <a:ext cx="609600" cy="990600"/>
            <a:chOff x="5130800" y="2971800"/>
            <a:chExt cx="838200" cy="1143000"/>
          </a:xfrm>
        </p:grpSpPr>
        <p:sp>
          <p:nvSpPr>
            <p:cNvPr id="28893" name="Isosceles Triangle 103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94" name="Rectangle 104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95" name="Rectangle 105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96" name="Straight Connector 106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97" name="Straight Connector 107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98" name="Rectangle 108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99" name="Oval 109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8" name="Group 161"/>
          <p:cNvGrpSpPr/>
          <p:nvPr/>
        </p:nvGrpSpPr>
        <p:grpSpPr>
          <a:xfrm>
            <a:off x="862048" y="1447768"/>
            <a:ext cx="687313" cy="989074"/>
            <a:chOff x="5130800" y="2971800"/>
            <a:chExt cx="838200" cy="1143000"/>
          </a:xfrm>
          <a:solidFill>
            <a:srgbClr val="CCFFCC"/>
          </a:solidFill>
        </p:grpSpPr>
        <p:sp>
          <p:nvSpPr>
            <p:cNvPr id="163" name="Isosceles Triangle 162"/>
            <p:cNvSpPr/>
            <p:nvPr/>
          </p:nvSpPr>
          <p:spPr bwMode="auto">
            <a:xfrm>
              <a:off x="5130800" y="2971800"/>
              <a:ext cx="838200" cy="609600"/>
            </a:xfrm>
            <a:prstGeom prst="triangl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66" name="Straight Connector 165"/>
            <p:cNvCxnSpPr/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8" name="Rectangle 167"/>
            <p:cNvSpPr/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" name="Group 262"/>
          <p:cNvGrpSpPr>
            <a:grpSpLocks/>
          </p:cNvGrpSpPr>
          <p:nvPr/>
        </p:nvGrpSpPr>
        <p:grpSpPr bwMode="auto">
          <a:xfrm>
            <a:off x="8864600" y="8001000"/>
            <a:ext cx="304800" cy="457200"/>
            <a:chOff x="1016000" y="6858000"/>
            <a:chExt cx="304800" cy="457200"/>
          </a:xfrm>
        </p:grpSpPr>
        <p:cxnSp>
          <p:nvCxnSpPr>
            <p:cNvPr id="28887" name="Straight Connector 263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88" name="Oval 264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89" name="Straight Connector 265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90" name="Straight Connector 266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91" name="Straight Connector 267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92" name="Straight Connector 268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0" name="Group 269"/>
          <p:cNvGrpSpPr>
            <a:grpSpLocks/>
          </p:cNvGrpSpPr>
          <p:nvPr/>
        </p:nvGrpSpPr>
        <p:grpSpPr bwMode="auto">
          <a:xfrm>
            <a:off x="9474200" y="7315200"/>
            <a:ext cx="304800" cy="458788"/>
            <a:chOff x="1016000" y="6858000"/>
            <a:chExt cx="304800" cy="457200"/>
          </a:xfrm>
        </p:grpSpPr>
        <p:cxnSp>
          <p:nvCxnSpPr>
            <p:cNvPr id="28881" name="Straight Connector 270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82" name="Oval 271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83" name="Straight Connector 272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84" name="Straight Connector 273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85" name="Straight Connector 274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86" name="Straight Connector 275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1" name="Group 276"/>
          <p:cNvGrpSpPr>
            <a:grpSpLocks/>
          </p:cNvGrpSpPr>
          <p:nvPr/>
        </p:nvGrpSpPr>
        <p:grpSpPr bwMode="auto">
          <a:xfrm>
            <a:off x="10083800" y="7696200"/>
            <a:ext cx="304800" cy="457200"/>
            <a:chOff x="1016000" y="6858000"/>
            <a:chExt cx="304800" cy="457200"/>
          </a:xfrm>
        </p:grpSpPr>
        <p:cxnSp>
          <p:nvCxnSpPr>
            <p:cNvPr id="28875" name="Straight Connector 277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76" name="Oval 278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77" name="Straight Connector 279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78" name="Straight Connector 280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79" name="Straight Connector 281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80" name="Straight Connector 282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2" name="Group 283"/>
          <p:cNvGrpSpPr>
            <a:grpSpLocks/>
          </p:cNvGrpSpPr>
          <p:nvPr/>
        </p:nvGrpSpPr>
        <p:grpSpPr bwMode="auto">
          <a:xfrm>
            <a:off x="9550400" y="8688388"/>
            <a:ext cx="304800" cy="455612"/>
            <a:chOff x="1016000" y="6858000"/>
            <a:chExt cx="304800" cy="457200"/>
          </a:xfrm>
        </p:grpSpPr>
        <p:cxnSp>
          <p:nvCxnSpPr>
            <p:cNvPr id="28869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70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71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72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73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74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8685" name="TextBox 290"/>
          <p:cNvSpPr txBox="1">
            <a:spLocks noChangeArrowheads="1"/>
          </p:cNvSpPr>
          <p:nvPr/>
        </p:nvSpPr>
        <p:spPr bwMode="auto">
          <a:xfrm>
            <a:off x="8026400" y="7391400"/>
            <a:ext cx="144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 b="1">
                <a:latin typeface="Arial" pitchFamily="34" charset="0"/>
              </a:rPr>
              <a:t>PLL Therapist</a:t>
            </a:r>
          </a:p>
        </p:txBody>
      </p:sp>
      <p:sp>
        <p:nvSpPr>
          <p:cNvPr id="28686" name="TextBox 291"/>
          <p:cNvSpPr txBox="1">
            <a:spLocks noChangeArrowheads="1"/>
          </p:cNvSpPr>
          <p:nvPr/>
        </p:nvSpPr>
        <p:spPr bwMode="auto">
          <a:xfrm>
            <a:off x="9017000" y="7010400"/>
            <a:ext cx="1143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step-dad</a:t>
            </a:r>
          </a:p>
        </p:txBody>
      </p:sp>
      <p:sp>
        <p:nvSpPr>
          <p:cNvPr id="28687" name="TextBox 292"/>
          <p:cNvSpPr txBox="1">
            <a:spLocks noChangeArrowheads="1"/>
          </p:cNvSpPr>
          <p:nvPr/>
        </p:nvSpPr>
        <p:spPr bwMode="auto">
          <a:xfrm>
            <a:off x="9931400" y="7239000"/>
            <a:ext cx="9921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Mentor</a:t>
            </a:r>
          </a:p>
        </p:txBody>
      </p:sp>
      <p:sp>
        <p:nvSpPr>
          <p:cNvPr id="28688" name="TextBox 293"/>
          <p:cNvSpPr txBox="1">
            <a:spLocks noChangeArrowheads="1"/>
          </p:cNvSpPr>
          <p:nvPr/>
        </p:nvSpPr>
        <p:spPr bwMode="auto">
          <a:xfrm>
            <a:off x="10464800" y="7924800"/>
            <a:ext cx="9906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brother</a:t>
            </a:r>
          </a:p>
        </p:txBody>
      </p:sp>
      <p:grpSp>
        <p:nvGrpSpPr>
          <p:cNvPr id="13" name="Group 294"/>
          <p:cNvGrpSpPr>
            <a:grpSpLocks/>
          </p:cNvGrpSpPr>
          <p:nvPr/>
        </p:nvGrpSpPr>
        <p:grpSpPr bwMode="auto">
          <a:xfrm>
            <a:off x="10313988" y="8229600"/>
            <a:ext cx="304800" cy="458788"/>
            <a:chOff x="1016000" y="6858000"/>
            <a:chExt cx="304800" cy="457200"/>
          </a:xfrm>
        </p:grpSpPr>
        <p:cxnSp>
          <p:nvCxnSpPr>
            <p:cNvPr id="28863" name="Straight Connector 295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64" name="Oval 296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65" name="Straight Connector 297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66" name="Straight Connector 298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67" name="Straight Connector 299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68" name="Straight Connector 300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317" name="Straight Connector 316"/>
          <p:cNvCxnSpPr/>
          <p:nvPr/>
        </p:nvCxnSpPr>
        <p:spPr bwMode="auto">
          <a:xfrm rot="5400000">
            <a:off x="-1345405" y="7771606"/>
            <a:ext cx="3351212" cy="3175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8" name="Straight Connector 317"/>
          <p:cNvCxnSpPr/>
          <p:nvPr/>
        </p:nvCxnSpPr>
        <p:spPr bwMode="auto">
          <a:xfrm rot="5400000">
            <a:off x="10122694" y="7657306"/>
            <a:ext cx="3429000" cy="1588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9" name="Straight Connector 318"/>
          <p:cNvCxnSpPr/>
          <p:nvPr/>
        </p:nvCxnSpPr>
        <p:spPr bwMode="auto">
          <a:xfrm flipV="1">
            <a:off x="330200" y="6019800"/>
            <a:ext cx="11506200" cy="7620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2" name="Straight Connector 321"/>
          <p:cNvCxnSpPr/>
          <p:nvPr/>
        </p:nvCxnSpPr>
        <p:spPr bwMode="auto">
          <a:xfrm flipV="1">
            <a:off x="330200" y="9372600"/>
            <a:ext cx="11506200" cy="15240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4" name="Rectangle 333"/>
          <p:cNvSpPr/>
          <p:nvPr/>
        </p:nvSpPr>
        <p:spPr>
          <a:xfrm>
            <a:off x="328617" y="6324605"/>
            <a:ext cx="2846379" cy="10787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Parent Group</a:t>
            </a:r>
          </a:p>
          <a:p>
            <a:pPr algn="ctr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Completed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8255000" y="6096000"/>
            <a:ext cx="2846380" cy="10787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Preparing for </a:t>
            </a: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Release</a:t>
            </a:r>
          </a:p>
        </p:txBody>
      </p:sp>
      <p:cxnSp>
        <p:nvCxnSpPr>
          <p:cNvPr id="28696" name="Curved Connector 343"/>
          <p:cNvCxnSpPr>
            <a:cxnSpLocks noChangeShapeType="1"/>
          </p:cNvCxnSpPr>
          <p:nvPr/>
        </p:nvCxnSpPr>
        <p:spPr bwMode="auto">
          <a:xfrm rot="5400000">
            <a:off x="5588000" y="5257800"/>
            <a:ext cx="1143000" cy="9906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</p:cxnSp>
      <p:grpSp>
        <p:nvGrpSpPr>
          <p:cNvPr id="14" name="Group 353"/>
          <p:cNvGrpSpPr>
            <a:grpSpLocks/>
          </p:cNvGrpSpPr>
          <p:nvPr/>
        </p:nvGrpSpPr>
        <p:grpSpPr bwMode="auto">
          <a:xfrm>
            <a:off x="4140200" y="3352800"/>
            <a:ext cx="1219200" cy="1449388"/>
            <a:chOff x="4292600" y="3886200"/>
            <a:chExt cx="1219200" cy="1448594"/>
          </a:xfrm>
        </p:grpSpPr>
        <p:sp>
          <p:nvSpPr>
            <p:cNvPr id="28849" name="Rectangle 251"/>
            <p:cNvSpPr>
              <a:spLocks noChangeArrowheads="1"/>
            </p:cNvSpPr>
            <p:nvPr/>
          </p:nvSpPr>
          <p:spPr bwMode="auto">
            <a:xfrm>
              <a:off x="4292600" y="4572000"/>
              <a:ext cx="1219200" cy="762000"/>
            </a:xfrm>
            <a:prstGeom prst="rect">
              <a:avLst/>
            </a:prstGeom>
            <a:solidFill>
              <a:srgbClr val="BF2A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50" name="Straight Connector 260"/>
            <p:cNvCxnSpPr>
              <a:cxnSpLocks noChangeShapeType="1"/>
            </p:cNvCxnSpPr>
            <p:nvPr/>
          </p:nvCxnSpPr>
          <p:spPr bwMode="auto">
            <a:xfrm rot="5400000" flipH="1" flipV="1">
              <a:off x="4368800" y="5181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51" name="Straight Connector 262"/>
            <p:cNvCxnSpPr>
              <a:cxnSpLocks noChangeShapeType="1"/>
            </p:cNvCxnSpPr>
            <p:nvPr/>
          </p:nvCxnSpPr>
          <p:spPr bwMode="auto">
            <a:xfrm>
              <a:off x="4521200" y="5029200"/>
              <a:ext cx="457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52" name="Straight Connector 276"/>
            <p:cNvCxnSpPr>
              <a:cxnSpLocks noChangeShapeType="1"/>
            </p:cNvCxnSpPr>
            <p:nvPr/>
          </p:nvCxnSpPr>
          <p:spPr bwMode="auto">
            <a:xfrm rot="5400000">
              <a:off x="4826794" y="5180806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53" name="Straight Connector 294"/>
            <p:cNvCxnSpPr>
              <a:cxnSpLocks noChangeShapeType="1"/>
            </p:cNvCxnSpPr>
            <p:nvPr/>
          </p:nvCxnSpPr>
          <p:spPr bwMode="auto">
            <a:xfrm rot="5400000">
              <a:off x="4597400" y="5181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54" name="Oval 302"/>
            <p:cNvSpPr>
              <a:spLocks noChangeArrowheads="1"/>
            </p:cNvSpPr>
            <p:nvPr/>
          </p:nvSpPr>
          <p:spPr bwMode="auto">
            <a:xfrm>
              <a:off x="4673600" y="5181600"/>
              <a:ext cx="45719" cy="762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55" name="Oval 303"/>
            <p:cNvSpPr>
              <a:spLocks noChangeArrowheads="1"/>
            </p:cNvSpPr>
            <p:nvPr/>
          </p:nvSpPr>
          <p:spPr bwMode="auto">
            <a:xfrm>
              <a:off x="4749800" y="5181600"/>
              <a:ext cx="45719" cy="762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56" name="Straight Connector 320"/>
            <p:cNvCxnSpPr>
              <a:cxnSpLocks noChangeShapeType="1"/>
            </p:cNvCxnSpPr>
            <p:nvPr/>
          </p:nvCxnSpPr>
          <p:spPr bwMode="auto">
            <a:xfrm rot="5400000" flipH="1" flipV="1">
              <a:off x="4597400" y="43434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24" name="Straight Connector 323"/>
            <p:cNvCxnSpPr/>
            <p:nvPr/>
          </p:nvCxnSpPr>
          <p:spPr bwMode="auto">
            <a:xfrm>
              <a:off x="4673600" y="4266991"/>
              <a:ext cx="304800" cy="1587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cxnSp>
        <p:cxnSp>
          <p:nvCxnSpPr>
            <p:cNvPr id="28858" name="Straight Connector 326"/>
            <p:cNvCxnSpPr>
              <a:cxnSpLocks noChangeShapeType="1"/>
            </p:cNvCxnSpPr>
            <p:nvPr/>
          </p:nvCxnSpPr>
          <p:spPr bwMode="auto">
            <a:xfrm>
              <a:off x="4368800" y="41148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59" name="Straight Connector 327"/>
            <p:cNvCxnSpPr>
              <a:cxnSpLocks noChangeShapeType="1"/>
            </p:cNvCxnSpPr>
            <p:nvPr/>
          </p:nvCxnSpPr>
          <p:spPr bwMode="auto">
            <a:xfrm rot="16200000" flipH="1">
              <a:off x="4559300" y="39243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60" name="Straight Connector 329"/>
            <p:cNvCxnSpPr>
              <a:cxnSpLocks noChangeShapeType="1"/>
            </p:cNvCxnSpPr>
            <p:nvPr/>
          </p:nvCxnSpPr>
          <p:spPr bwMode="auto">
            <a:xfrm rot="5400000" flipH="1" flipV="1">
              <a:off x="4978400" y="3886200"/>
              <a:ext cx="152400" cy="1524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61" name="Straight Connector 332"/>
            <p:cNvCxnSpPr>
              <a:cxnSpLocks noChangeShapeType="1"/>
            </p:cNvCxnSpPr>
            <p:nvPr/>
          </p:nvCxnSpPr>
          <p:spPr bwMode="auto">
            <a:xfrm flipV="1">
              <a:off x="5130800" y="4114800"/>
              <a:ext cx="228600" cy="76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62" name="TextBox 351"/>
            <p:cNvSpPr txBox="1">
              <a:spLocks noChangeArrowheads="1"/>
            </p:cNvSpPr>
            <p:nvPr/>
          </p:nvSpPr>
          <p:spPr bwMode="auto">
            <a:xfrm>
              <a:off x="4297362" y="4495466"/>
              <a:ext cx="1211099" cy="580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15" tIns="45708" rIns="91415" bIns="45708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</a:rPr>
                <a:t>Faith </a:t>
              </a:r>
            </a:p>
            <a:p>
              <a:pPr algn="ctr"/>
              <a:r>
                <a:rPr lang="en-US" sz="1600">
                  <a:latin typeface="Arial" pitchFamily="34" charset="0"/>
                </a:rPr>
                <a:t>Community</a:t>
              </a:r>
            </a:p>
          </p:txBody>
        </p:sp>
      </p:grpSp>
      <p:grpSp>
        <p:nvGrpSpPr>
          <p:cNvPr id="15" name="Group 372"/>
          <p:cNvGrpSpPr>
            <a:grpSpLocks/>
          </p:cNvGrpSpPr>
          <p:nvPr/>
        </p:nvGrpSpPr>
        <p:grpSpPr bwMode="auto">
          <a:xfrm>
            <a:off x="2768600" y="1524000"/>
            <a:ext cx="1219200" cy="1373188"/>
            <a:chOff x="4216400" y="3810000"/>
            <a:chExt cx="1219200" cy="1372394"/>
          </a:xfrm>
        </p:grpSpPr>
        <p:sp>
          <p:nvSpPr>
            <p:cNvPr id="28841" name="Rectangle 354"/>
            <p:cNvSpPr>
              <a:spLocks noChangeArrowheads="1"/>
            </p:cNvSpPr>
            <p:nvPr/>
          </p:nvSpPr>
          <p:spPr bwMode="auto">
            <a:xfrm>
              <a:off x="4216400" y="4648200"/>
              <a:ext cx="1219200" cy="5334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42" name="Rectangle 355"/>
            <p:cNvSpPr>
              <a:spLocks noChangeArrowheads="1"/>
            </p:cNvSpPr>
            <p:nvPr/>
          </p:nvSpPr>
          <p:spPr bwMode="auto">
            <a:xfrm>
              <a:off x="4673600" y="4419600"/>
              <a:ext cx="3810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43" name="Isosceles Triangle 356"/>
            <p:cNvSpPr>
              <a:spLocks noChangeArrowheads="1"/>
            </p:cNvSpPr>
            <p:nvPr/>
          </p:nvSpPr>
          <p:spPr bwMode="auto">
            <a:xfrm>
              <a:off x="4445000" y="3810000"/>
              <a:ext cx="838200" cy="609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44" name="TextBox 357"/>
            <p:cNvSpPr txBox="1">
              <a:spLocks noChangeArrowheads="1"/>
            </p:cNvSpPr>
            <p:nvPr/>
          </p:nvSpPr>
          <p:spPr bwMode="auto">
            <a:xfrm>
              <a:off x="4445000" y="4571559"/>
              <a:ext cx="803275" cy="336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15" tIns="45708" rIns="91415" bIns="45708">
              <a:spAutoFit/>
            </a:bodyPr>
            <a:lstStyle/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School</a:t>
              </a:r>
            </a:p>
          </p:txBody>
        </p:sp>
        <p:cxnSp>
          <p:nvCxnSpPr>
            <p:cNvPr id="28845" name="Straight Connector 359"/>
            <p:cNvCxnSpPr>
              <a:cxnSpLocks noChangeShapeType="1"/>
            </p:cNvCxnSpPr>
            <p:nvPr/>
          </p:nvCxnSpPr>
          <p:spPr bwMode="auto">
            <a:xfrm rot="5400000" flipH="1" flipV="1">
              <a:off x="4445000" y="5029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46" name="Straight Connector 361"/>
            <p:cNvCxnSpPr>
              <a:cxnSpLocks noChangeShapeType="1"/>
            </p:cNvCxnSpPr>
            <p:nvPr/>
          </p:nvCxnSpPr>
          <p:spPr bwMode="auto">
            <a:xfrm>
              <a:off x="4597400" y="4876800"/>
              <a:ext cx="457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47" name="Straight Connector 363"/>
            <p:cNvCxnSpPr>
              <a:cxnSpLocks noChangeShapeType="1"/>
            </p:cNvCxnSpPr>
            <p:nvPr/>
          </p:nvCxnSpPr>
          <p:spPr bwMode="auto">
            <a:xfrm rot="5400000">
              <a:off x="4902200" y="5029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48" name="Straight Connector 370"/>
            <p:cNvCxnSpPr>
              <a:cxnSpLocks noChangeShapeType="1"/>
            </p:cNvCxnSpPr>
            <p:nvPr/>
          </p:nvCxnSpPr>
          <p:spPr bwMode="auto">
            <a:xfrm rot="5400000">
              <a:off x="4674394" y="5028406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6" name="Group 386"/>
          <p:cNvGrpSpPr>
            <a:grpSpLocks/>
          </p:cNvGrpSpPr>
          <p:nvPr/>
        </p:nvGrpSpPr>
        <p:grpSpPr bwMode="auto">
          <a:xfrm>
            <a:off x="1244600" y="4038600"/>
            <a:ext cx="1219200" cy="838200"/>
            <a:chOff x="2692400" y="4191000"/>
            <a:chExt cx="1219200" cy="838200"/>
          </a:xfrm>
        </p:grpSpPr>
        <p:sp>
          <p:nvSpPr>
            <p:cNvPr id="28838" name="Rectangle 373"/>
            <p:cNvSpPr>
              <a:spLocks noChangeArrowheads="1"/>
            </p:cNvSpPr>
            <p:nvPr/>
          </p:nvSpPr>
          <p:spPr bwMode="auto">
            <a:xfrm>
              <a:off x="2692400" y="4343400"/>
              <a:ext cx="1219200" cy="685800"/>
            </a:xfrm>
            <a:prstGeom prst="rect">
              <a:avLst/>
            </a:prstGeom>
            <a:solidFill>
              <a:srgbClr val="008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39" name="TextBox 374"/>
            <p:cNvSpPr txBox="1">
              <a:spLocks noChangeArrowheads="1"/>
            </p:cNvSpPr>
            <p:nvPr/>
          </p:nvSpPr>
          <p:spPr bwMode="auto">
            <a:xfrm>
              <a:off x="2697162" y="4419600"/>
              <a:ext cx="1211099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15" tIns="45708" rIns="91415" bIns="45708">
              <a:spAutoFit/>
            </a:bodyPr>
            <a:lstStyle/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Business</a:t>
              </a:r>
            </a:p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Community</a:t>
              </a:r>
            </a:p>
          </p:txBody>
        </p:sp>
        <p:sp>
          <p:nvSpPr>
            <p:cNvPr id="28840" name="Rectangle 375"/>
            <p:cNvSpPr>
              <a:spLocks noChangeArrowheads="1"/>
            </p:cNvSpPr>
            <p:nvPr/>
          </p:nvSpPr>
          <p:spPr bwMode="auto">
            <a:xfrm>
              <a:off x="2692400" y="4191000"/>
              <a:ext cx="1219200" cy="228600"/>
            </a:xfrm>
            <a:prstGeom prst="rect">
              <a:avLst/>
            </a:prstGeom>
            <a:solidFill>
              <a:srgbClr val="008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17" name="Group 387"/>
          <p:cNvGrpSpPr>
            <a:grpSpLocks/>
          </p:cNvGrpSpPr>
          <p:nvPr/>
        </p:nvGrpSpPr>
        <p:grpSpPr bwMode="auto">
          <a:xfrm>
            <a:off x="865188" y="2667000"/>
            <a:ext cx="1760537" cy="914400"/>
            <a:chOff x="5130800" y="5867400"/>
            <a:chExt cx="1762109" cy="914400"/>
          </a:xfrm>
        </p:grpSpPr>
        <p:sp>
          <p:nvSpPr>
            <p:cNvPr id="28835" name="Rectangle 379"/>
            <p:cNvSpPr>
              <a:spLocks noChangeArrowheads="1"/>
            </p:cNvSpPr>
            <p:nvPr/>
          </p:nvSpPr>
          <p:spPr bwMode="auto">
            <a:xfrm>
              <a:off x="5207000" y="6096000"/>
              <a:ext cx="1600200" cy="6858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36" name="TextBox 380"/>
            <p:cNvSpPr txBox="1">
              <a:spLocks noChangeArrowheads="1"/>
            </p:cNvSpPr>
            <p:nvPr/>
          </p:nvSpPr>
          <p:spPr bwMode="auto">
            <a:xfrm>
              <a:off x="5130800" y="6172200"/>
              <a:ext cx="1762109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Workforce </a:t>
              </a:r>
            </a:p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Development</a:t>
              </a:r>
            </a:p>
          </p:txBody>
        </p:sp>
        <p:sp>
          <p:nvSpPr>
            <p:cNvPr id="28837" name="Rectangle 381"/>
            <p:cNvSpPr>
              <a:spLocks noChangeArrowheads="1"/>
            </p:cNvSpPr>
            <p:nvPr/>
          </p:nvSpPr>
          <p:spPr bwMode="auto">
            <a:xfrm>
              <a:off x="5359400" y="5867400"/>
              <a:ext cx="1219200" cy="2286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18" name="Group 390"/>
          <p:cNvGrpSpPr>
            <a:grpSpLocks/>
          </p:cNvGrpSpPr>
          <p:nvPr/>
        </p:nvGrpSpPr>
        <p:grpSpPr bwMode="auto">
          <a:xfrm>
            <a:off x="4368800" y="2592388"/>
            <a:ext cx="1600200" cy="684212"/>
            <a:chOff x="5283200" y="7467600"/>
            <a:chExt cx="1600200" cy="685800"/>
          </a:xfrm>
        </p:grpSpPr>
        <p:sp>
          <p:nvSpPr>
            <p:cNvPr id="28833" name="Rectangle 383"/>
            <p:cNvSpPr>
              <a:spLocks noChangeArrowheads="1"/>
            </p:cNvSpPr>
            <p:nvPr/>
          </p:nvSpPr>
          <p:spPr bwMode="auto">
            <a:xfrm>
              <a:off x="5283200" y="7467600"/>
              <a:ext cx="1600200" cy="685800"/>
            </a:xfrm>
            <a:prstGeom prst="rect">
              <a:avLst/>
            </a:prstGeom>
            <a:solidFill>
              <a:srgbClr val="FF979D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34" name="TextBox 384"/>
            <p:cNvSpPr txBox="1">
              <a:spLocks noChangeArrowheads="1"/>
            </p:cNvSpPr>
            <p:nvPr/>
          </p:nvSpPr>
          <p:spPr bwMode="auto">
            <a:xfrm>
              <a:off x="5511799" y="7543800"/>
              <a:ext cx="1219201" cy="338554"/>
            </a:xfrm>
            <a:prstGeom prst="rect">
              <a:avLst/>
            </a:prstGeom>
            <a:solidFill>
              <a:srgbClr val="FF979D"/>
            </a:solidFill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  <a:latin typeface="Arial" pitchFamily="34" charset="0"/>
                </a:rPr>
                <a:t>Mentors</a:t>
              </a:r>
            </a:p>
          </p:txBody>
        </p:sp>
      </p:grpSp>
      <p:cxnSp>
        <p:nvCxnSpPr>
          <p:cNvPr id="28702" name="Straight Connector 394"/>
          <p:cNvCxnSpPr>
            <a:cxnSpLocks noChangeShapeType="1"/>
          </p:cNvCxnSpPr>
          <p:nvPr/>
        </p:nvCxnSpPr>
        <p:spPr bwMode="auto">
          <a:xfrm rot="16200000" flipH="1">
            <a:off x="3416300" y="4991100"/>
            <a:ext cx="1600200" cy="1066800"/>
          </a:xfrm>
          <a:prstGeom prst="line">
            <a:avLst/>
          </a:prstGeom>
          <a:noFill/>
          <a:ln w="25400">
            <a:solidFill>
              <a:schemeClr val="accent1"/>
            </a:solidFill>
            <a:prstDash val="sysDot"/>
            <a:round/>
            <a:headEnd/>
            <a:tailEnd/>
          </a:ln>
        </p:spPr>
      </p:cxnSp>
      <p:grpSp>
        <p:nvGrpSpPr>
          <p:cNvPr id="19" name="Group 29"/>
          <p:cNvGrpSpPr>
            <a:grpSpLocks/>
          </p:cNvGrpSpPr>
          <p:nvPr/>
        </p:nvGrpSpPr>
        <p:grpSpPr bwMode="auto">
          <a:xfrm>
            <a:off x="4368800" y="4876800"/>
            <a:ext cx="685800" cy="990600"/>
            <a:chOff x="5130800" y="2971800"/>
            <a:chExt cx="838200" cy="1143000"/>
          </a:xfrm>
        </p:grpSpPr>
        <p:sp>
          <p:nvSpPr>
            <p:cNvPr id="28826" name="Isosceles Triangle 400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27" name="Rectangle 401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28" name="Rectangle 402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29" name="Straight Connector 403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30" name="Straight Connector 404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31" name="Rectangle 405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32" name="Oval 406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20" name="Group 29"/>
          <p:cNvGrpSpPr>
            <a:grpSpLocks/>
          </p:cNvGrpSpPr>
          <p:nvPr/>
        </p:nvGrpSpPr>
        <p:grpSpPr bwMode="auto">
          <a:xfrm>
            <a:off x="1625600" y="4953000"/>
            <a:ext cx="685800" cy="992188"/>
            <a:chOff x="5130800" y="2971800"/>
            <a:chExt cx="838200" cy="1143000"/>
          </a:xfrm>
        </p:grpSpPr>
        <p:sp>
          <p:nvSpPr>
            <p:cNvPr id="28819" name="Isosceles Triangle 408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20" name="Rectangle 409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21" name="Rectangle 410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22" name="Straight Connector 411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23" name="Straight Connector 412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24" name="Rectangle 413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25" name="Oval 414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21" name="Group 102"/>
          <p:cNvGrpSpPr>
            <a:grpSpLocks/>
          </p:cNvGrpSpPr>
          <p:nvPr/>
        </p:nvGrpSpPr>
        <p:grpSpPr bwMode="auto">
          <a:xfrm>
            <a:off x="255588" y="2743200"/>
            <a:ext cx="609600" cy="990600"/>
            <a:chOff x="5130800" y="2971800"/>
            <a:chExt cx="838200" cy="1143000"/>
          </a:xfrm>
        </p:grpSpPr>
        <p:sp>
          <p:nvSpPr>
            <p:cNvPr id="28812" name="Isosceles Triangle 416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13" name="Rectangle 417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14" name="Rectangle 418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15" name="Straight Connector 419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16" name="Straight Connector 420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17" name="Rectangle 421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18" name="Oval 422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22" name="Group 102"/>
          <p:cNvGrpSpPr>
            <a:grpSpLocks/>
          </p:cNvGrpSpPr>
          <p:nvPr/>
        </p:nvGrpSpPr>
        <p:grpSpPr bwMode="auto">
          <a:xfrm>
            <a:off x="6121400" y="3506788"/>
            <a:ext cx="609600" cy="989012"/>
            <a:chOff x="5130800" y="2971800"/>
            <a:chExt cx="838200" cy="1143000"/>
          </a:xfrm>
        </p:grpSpPr>
        <p:sp>
          <p:nvSpPr>
            <p:cNvPr id="28805" name="Isosceles Triangle 424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06" name="Rectangle 425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07" name="Rectangle 426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08" name="Straight Connector 427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09" name="Straight Connector 428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10" name="Rectangle 429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11" name="Oval 430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grpSp>
        <p:nvGrpSpPr>
          <p:cNvPr id="23" name="Group 102"/>
          <p:cNvGrpSpPr>
            <a:grpSpLocks/>
          </p:cNvGrpSpPr>
          <p:nvPr/>
        </p:nvGrpSpPr>
        <p:grpSpPr bwMode="auto">
          <a:xfrm>
            <a:off x="3608388" y="990600"/>
            <a:ext cx="609600" cy="992188"/>
            <a:chOff x="5130800" y="2971800"/>
            <a:chExt cx="838200" cy="1143000"/>
          </a:xfrm>
        </p:grpSpPr>
        <p:sp>
          <p:nvSpPr>
            <p:cNvPr id="28798" name="Isosceles Triangle 432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799" name="Rectangle 433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00" name="Rectangle 434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801" name="Straight Connector 435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802" name="Straight Connector 436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803" name="Rectangle 437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804" name="Oval 438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</p:grpSp>
      <p:cxnSp>
        <p:nvCxnSpPr>
          <p:cNvPr id="28708" name="Straight Connector 454"/>
          <p:cNvCxnSpPr>
            <a:cxnSpLocks noChangeShapeType="1"/>
          </p:cNvCxnSpPr>
          <p:nvPr/>
        </p:nvCxnSpPr>
        <p:spPr bwMode="auto">
          <a:xfrm rot="16200000" flipH="1">
            <a:off x="2997200" y="7010400"/>
            <a:ext cx="2667000" cy="1295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8709" name="Straight Connector 456"/>
          <p:cNvCxnSpPr>
            <a:cxnSpLocks noChangeShapeType="1"/>
          </p:cNvCxnSpPr>
          <p:nvPr/>
        </p:nvCxnSpPr>
        <p:spPr bwMode="auto">
          <a:xfrm>
            <a:off x="3683000" y="6324600"/>
            <a:ext cx="35814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8710" name="Straight Connector 458"/>
          <p:cNvCxnSpPr>
            <a:cxnSpLocks noChangeShapeType="1"/>
          </p:cNvCxnSpPr>
          <p:nvPr/>
        </p:nvCxnSpPr>
        <p:spPr bwMode="auto">
          <a:xfrm>
            <a:off x="7264400" y="6324600"/>
            <a:ext cx="1490472" cy="2667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8711" name="Straight Connector 468"/>
          <p:cNvCxnSpPr>
            <a:cxnSpLocks noChangeShapeType="1"/>
          </p:cNvCxnSpPr>
          <p:nvPr/>
        </p:nvCxnSpPr>
        <p:spPr bwMode="auto">
          <a:xfrm>
            <a:off x="4978400" y="8991600"/>
            <a:ext cx="3776472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28712" name="TextBox 474"/>
          <p:cNvSpPr txBox="1">
            <a:spLocks noChangeArrowheads="1"/>
          </p:cNvSpPr>
          <p:nvPr/>
        </p:nvSpPr>
        <p:spPr bwMode="auto">
          <a:xfrm>
            <a:off x="3913188" y="6324600"/>
            <a:ext cx="4341812" cy="2993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  <a:hlinkClick r:id="rId4" action="ppaction://hlinkfile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hlinkClick r:id="rId4" action="ppaction://hlinkfile"/>
              </a:rPr>
              <a:t> 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hlinkClick r:id="rId4" action="ppaction://hlinkfile"/>
              </a:rPr>
              <a:t>PLL </a:t>
            </a:r>
            <a:r>
              <a:rPr lang="en-US" sz="1600" b="1" dirty="0">
                <a:solidFill>
                  <a:schemeClr val="tx2"/>
                </a:solidFill>
                <a:latin typeface="Arial" pitchFamily="34" charset="0"/>
                <a:hlinkClick r:id="rId4" action="ppaction://hlinkfile"/>
              </a:rPr>
              <a:t>Case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  <a:hlinkClick r:id="rId4" action="ppaction://hlinkfile"/>
              </a:rPr>
              <a:t>Manager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   </a:t>
            </a:r>
            <a:endParaRPr lang="en-US" sz="16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 *Benchmark Meeting</a:t>
            </a: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  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*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RPN (Cont.)</a:t>
            </a:r>
            <a:endParaRPr lang="en-US" sz="16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     *Readiness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Mid Test</a:t>
            </a:r>
            <a:endParaRPr lang="en-US" sz="16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       *Aftercare Plan</a:t>
            </a:r>
            <a:endParaRPr lang="en-US" sz="16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        *Community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Partnership / Bring    </a:t>
            </a: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            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Systems together (CBAT)</a:t>
            </a:r>
            <a:endParaRPr lang="en-US" sz="16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             </a:t>
            </a:r>
            <a:r>
              <a:rPr lang="en-US" sz="1600" b="1" dirty="0" smtClean="0">
                <a:solidFill>
                  <a:schemeClr val="tx2"/>
                </a:solidFill>
                <a:latin typeface="Arial" pitchFamily="34" charset="0"/>
              </a:rPr>
              <a:t>*</a:t>
            </a:r>
            <a:r>
              <a:rPr lang="en-US" sz="1400" b="1" dirty="0" smtClean="0">
                <a:solidFill>
                  <a:schemeClr val="tx2"/>
                </a:solidFill>
                <a:latin typeface="Arial" pitchFamily="34" charset="0"/>
              </a:rPr>
              <a:t>Monitoring Families Battle Readiness</a:t>
            </a:r>
            <a:endParaRPr lang="en-US" sz="14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                </a:t>
            </a:r>
          </a:p>
          <a:p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28713" name="TextBox 480"/>
          <p:cNvSpPr txBox="1">
            <a:spLocks noChangeArrowheads="1"/>
          </p:cNvSpPr>
          <p:nvPr/>
        </p:nvSpPr>
        <p:spPr bwMode="auto">
          <a:xfrm>
            <a:off x="9169400" y="8305800"/>
            <a:ext cx="9906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mom</a:t>
            </a:r>
          </a:p>
        </p:txBody>
      </p:sp>
      <p:cxnSp>
        <p:nvCxnSpPr>
          <p:cNvPr id="28714" name="Shape 482"/>
          <p:cNvCxnSpPr>
            <a:cxnSpLocks noChangeShapeType="1"/>
            <a:endCxn id="28712" idx="0"/>
          </p:cNvCxnSpPr>
          <p:nvPr/>
        </p:nvCxnSpPr>
        <p:spPr bwMode="auto">
          <a:xfrm rot="10800000">
            <a:off x="6084095" y="6324601"/>
            <a:ext cx="3617911" cy="1676399"/>
          </a:xfrm>
          <a:prstGeom prst="curvedConnector4">
            <a:avLst>
              <a:gd name="adj1" fmla="val 19998"/>
              <a:gd name="adj2" fmla="val 113636"/>
            </a:avLst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</p:spPr>
      </p:cxnSp>
      <p:sp>
        <p:nvSpPr>
          <p:cNvPr id="245" name="TextBox 244"/>
          <p:cNvSpPr txBox="1">
            <a:spLocks noChangeArrowheads="1"/>
          </p:cNvSpPr>
          <p:nvPr/>
        </p:nvSpPr>
        <p:spPr bwMode="auto">
          <a:xfrm>
            <a:off x="6631239" y="0"/>
            <a:ext cx="6433634" cy="523196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38100">
            <a:solidFill>
              <a:srgbClr val="0000BF"/>
            </a:solidFill>
            <a:miter lim="800000"/>
            <a:headEnd/>
            <a:tailEnd/>
          </a:ln>
        </p:spPr>
        <p:txBody>
          <a:bodyPr wrap="none" lIns="91415" tIns="45708" rIns="91415" bIns="45708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FFFEF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PREPARING </a:t>
            </a:r>
            <a:r>
              <a:rPr lang="en-US" sz="2800" b="1" dirty="0">
                <a:solidFill>
                  <a:srgbClr val="FFFEFB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FOR YOUTH’S RETURN</a:t>
            </a:r>
          </a:p>
        </p:txBody>
      </p:sp>
      <p:grpSp>
        <p:nvGrpSpPr>
          <p:cNvPr id="24" name="Group 262"/>
          <p:cNvGrpSpPr>
            <a:grpSpLocks/>
          </p:cNvGrpSpPr>
          <p:nvPr/>
        </p:nvGrpSpPr>
        <p:grpSpPr bwMode="auto">
          <a:xfrm>
            <a:off x="3073400" y="3048000"/>
            <a:ext cx="534988" cy="609600"/>
            <a:chOff x="1016000" y="6858000"/>
            <a:chExt cx="304800" cy="457200"/>
          </a:xfrm>
        </p:grpSpPr>
        <p:cxnSp>
          <p:nvCxnSpPr>
            <p:cNvPr id="28792" name="Straight Connector 263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8793" name="Oval 264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8794" name="Straight Connector 265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795" name="Straight Connector 266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796" name="Straight Connector 267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797" name="Straight Connector 268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8717" name="TextBox 291"/>
          <p:cNvSpPr txBox="1">
            <a:spLocks noChangeArrowheads="1"/>
          </p:cNvSpPr>
          <p:nvPr/>
        </p:nvSpPr>
        <p:spPr bwMode="auto">
          <a:xfrm>
            <a:off x="2463800" y="3657600"/>
            <a:ext cx="15240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700" b="1">
                <a:latin typeface="Arial" pitchFamily="34" charset="0"/>
              </a:rPr>
              <a:t>PLL Case Manager</a:t>
            </a:r>
          </a:p>
          <a:p>
            <a:pPr algn="ctr"/>
            <a:r>
              <a:rPr lang="en-US" sz="1700" b="1">
                <a:latin typeface="Arial" pitchFamily="34" charset="0"/>
              </a:rPr>
              <a:t>CBAT</a:t>
            </a:r>
          </a:p>
          <a:p>
            <a:pPr algn="ctr"/>
            <a:r>
              <a:rPr lang="en-US" sz="1600" b="1">
                <a:latin typeface="Arial" pitchFamily="34" charset="0"/>
              </a:rPr>
              <a:t>Coordinator</a:t>
            </a:r>
          </a:p>
        </p:txBody>
      </p:sp>
      <p:sp>
        <p:nvSpPr>
          <p:cNvPr id="28718" name="TextBox 254"/>
          <p:cNvSpPr txBox="1">
            <a:spLocks noChangeArrowheads="1"/>
          </p:cNvSpPr>
          <p:nvPr/>
        </p:nvSpPr>
        <p:spPr bwMode="auto">
          <a:xfrm>
            <a:off x="5461000" y="9523413"/>
            <a:ext cx="7543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© 2011 Savannah Family Institute, Inc. All Rights Reserved.  Patent Pending.	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Ver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071614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719" name="TextBox 347"/>
          <p:cNvSpPr txBox="1">
            <a:spLocks noChangeArrowheads="1"/>
          </p:cNvSpPr>
          <p:nvPr/>
        </p:nvSpPr>
        <p:spPr bwMode="auto">
          <a:xfrm>
            <a:off x="6578600" y="4572000"/>
            <a:ext cx="2133600" cy="649287"/>
          </a:xfrm>
          <a:prstGeom prst="rect">
            <a:avLst/>
          </a:prstGeom>
          <a:noFill/>
          <a:ln w="952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lIns="91415" tIns="45708" rIns="91415" bIns="45708">
            <a:spAutoFit/>
          </a:bodyPr>
          <a:lstStyle/>
          <a:p>
            <a:pPr algn="ctr"/>
            <a:r>
              <a:rPr lang="en-US" sz="1800" b="1">
                <a:solidFill>
                  <a:srgbClr val="FF0000"/>
                </a:solidFill>
                <a:latin typeface="Arial" pitchFamily="34" charset="0"/>
              </a:rPr>
              <a:t> Video Conferencing</a:t>
            </a:r>
          </a:p>
        </p:txBody>
      </p:sp>
      <p:grpSp>
        <p:nvGrpSpPr>
          <p:cNvPr id="25" name="Group 261"/>
          <p:cNvGrpSpPr>
            <a:grpSpLocks/>
          </p:cNvGrpSpPr>
          <p:nvPr/>
        </p:nvGrpSpPr>
        <p:grpSpPr bwMode="auto">
          <a:xfrm>
            <a:off x="482600" y="7467600"/>
            <a:ext cx="3200400" cy="1828800"/>
            <a:chOff x="4140200" y="6781800"/>
            <a:chExt cx="3200400" cy="1828800"/>
          </a:xfrm>
        </p:grpSpPr>
        <p:grpSp>
          <p:nvGrpSpPr>
            <p:cNvPr id="26" name="Group 260"/>
            <p:cNvGrpSpPr>
              <a:grpSpLocks/>
            </p:cNvGrpSpPr>
            <p:nvPr/>
          </p:nvGrpSpPr>
          <p:grpSpPr bwMode="auto">
            <a:xfrm>
              <a:off x="4140200" y="6781800"/>
              <a:ext cx="3124200" cy="1828800"/>
              <a:chOff x="4140200" y="6781800"/>
              <a:chExt cx="3124200" cy="1828800"/>
            </a:xfrm>
          </p:grpSpPr>
          <p:sp>
            <p:nvSpPr>
              <p:cNvPr id="28783" name="Round Same Side Corner Rectangle 169"/>
              <p:cNvSpPr>
                <a:spLocks noChangeArrowheads="1"/>
              </p:cNvSpPr>
              <p:nvPr/>
            </p:nvSpPr>
            <p:spPr bwMode="auto">
              <a:xfrm>
                <a:off x="4140200" y="6781800"/>
                <a:ext cx="3124200" cy="914400"/>
              </a:xfrm>
              <a:custGeom>
                <a:avLst/>
                <a:gdLst>
                  <a:gd name="T0" fmla="*/ 3124200 w 3124200"/>
                  <a:gd name="T1" fmla="*/ 457200 h 914400"/>
                  <a:gd name="T2" fmla="*/ 1562100 w 3124200"/>
                  <a:gd name="T3" fmla="*/ 914400 h 914400"/>
                  <a:gd name="T4" fmla="*/ 0 w 3124200"/>
                  <a:gd name="T5" fmla="*/ 457200 h 914400"/>
                  <a:gd name="T6" fmla="*/ 1562100 w 3124200"/>
                  <a:gd name="T7" fmla="*/ 0 h 9144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637 w 3124200"/>
                  <a:gd name="T13" fmla="*/ 44637 h 914400"/>
                  <a:gd name="T14" fmla="*/ 3079562 w 3124200"/>
                  <a:gd name="T15" fmla="*/ 914400 h 9144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24200" h="914400">
                    <a:moveTo>
                      <a:pt x="152403" y="0"/>
                    </a:moveTo>
                    <a:lnTo>
                      <a:pt x="2971797" y="0"/>
                    </a:lnTo>
                    <a:lnTo>
                      <a:pt x="2971797" y="-1"/>
                    </a:lnTo>
                    <a:cubicBezTo>
                      <a:pt x="3055966" y="-1"/>
                      <a:pt x="3124200" y="68233"/>
                      <a:pt x="3124200" y="152403"/>
                    </a:cubicBezTo>
                    <a:lnTo>
                      <a:pt x="3124200" y="914400"/>
                    </a:lnTo>
                    <a:lnTo>
                      <a:pt x="0" y="914400"/>
                    </a:lnTo>
                    <a:lnTo>
                      <a:pt x="0" y="152403"/>
                    </a:lnTo>
                    <a:lnTo>
                      <a:pt x="-1" y="152402"/>
                    </a:lnTo>
                    <a:cubicBezTo>
                      <a:pt x="-1" y="68233"/>
                      <a:pt x="68233" y="-1"/>
                      <a:pt x="152403" y="-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endParaRPr lang="en-US"/>
              </a:p>
            </p:txBody>
          </p:sp>
          <p:sp>
            <p:nvSpPr>
              <p:cNvPr id="28784" name="Rectangle 235"/>
              <p:cNvSpPr>
                <a:spLocks noChangeArrowheads="1"/>
              </p:cNvSpPr>
              <p:nvPr/>
            </p:nvSpPr>
            <p:spPr bwMode="auto">
              <a:xfrm>
                <a:off x="4216400" y="7696200"/>
                <a:ext cx="2971800" cy="9144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sp>
            <p:nvSpPr>
              <p:cNvPr id="28785" name="Rectangle 236"/>
              <p:cNvSpPr>
                <a:spLocks noChangeArrowheads="1"/>
              </p:cNvSpPr>
              <p:nvPr/>
            </p:nvSpPr>
            <p:spPr bwMode="auto">
              <a:xfrm>
                <a:off x="6273800" y="8001000"/>
                <a:ext cx="304800" cy="6096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sp>
            <p:nvSpPr>
              <p:cNvPr id="28786" name="Rectangle 237"/>
              <p:cNvSpPr>
                <a:spLocks noChangeArrowheads="1"/>
              </p:cNvSpPr>
              <p:nvPr/>
            </p:nvSpPr>
            <p:spPr bwMode="auto">
              <a:xfrm>
                <a:off x="4445000" y="7848600"/>
                <a:ext cx="1371600" cy="6096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cxnSp>
            <p:nvCxnSpPr>
              <p:cNvPr id="28787" name="Straight Connector 174"/>
              <p:cNvCxnSpPr>
                <a:cxnSpLocks noChangeShapeType="1"/>
              </p:cNvCxnSpPr>
              <p:nvPr/>
            </p:nvCxnSpPr>
            <p:spPr bwMode="auto">
              <a:xfrm rot="5400000">
                <a:off x="44450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8788" name="Straight Connector 176"/>
              <p:cNvCxnSpPr>
                <a:cxnSpLocks noChangeShapeType="1"/>
                <a:stCxn id="28786" idx="0"/>
                <a:endCxn id="28786" idx="2"/>
              </p:cNvCxnSpPr>
              <p:nvPr/>
            </p:nvCxnSpPr>
            <p:spPr bwMode="auto">
              <a:xfrm rot="16200000" flipH="1">
                <a:off x="48260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8789" name="Straight Connector 178"/>
              <p:cNvCxnSpPr>
                <a:cxnSpLocks noChangeShapeType="1"/>
              </p:cNvCxnSpPr>
              <p:nvPr/>
            </p:nvCxnSpPr>
            <p:spPr bwMode="auto">
              <a:xfrm rot="5400000">
                <a:off x="51308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8790" name="Straight Connector 180"/>
              <p:cNvCxnSpPr>
                <a:cxnSpLocks noChangeShapeType="1"/>
                <a:stCxn id="28786" idx="1"/>
                <a:endCxn id="28786" idx="3"/>
              </p:cNvCxnSpPr>
              <p:nvPr/>
            </p:nvCxnSpPr>
            <p:spPr bwMode="auto">
              <a:xfrm rot="10800000" flipH="1">
                <a:off x="4445000" y="8153400"/>
                <a:ext cx="1371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8791" name="Oval 242"/>
              <p:cNvSpPr>
                <a:spLocks noChangeArrowheads="1"/>
              </p:cNvSpPr>
              <p:nvPr/>
            </p:nvSpPr>
            <p:spPr bwMode="auto">
              <a:xfrm>
                <a:off x="6502400" y="8305800"/>
                <a:ext cx="46038" cy="76200"/>
              </a:xfrm>
              <a:prstGeom prst="ellipse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</p:grpSp>
        <p:sp>
          <p:nvSpPr>
            <p:cNvPr id="28782" name="TextBox 182"/>
            <p:cNvSpPr txBox="1">
              <a:spLocks noChangeArrowheads="1"/>
            </p:cNvSpPr>
            <p:nvPr/>
          </p:nvSpPr>
          <p:spPr bwMode="auto">
            <a:xfrm>
              <a:off x="4140200" y="6874832"/>
              <a:ext cx="3200400" cy="707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FEFB"/>
                  </a:solidFill>
                </a:rPr>
                <a:t>PLL </a:t>
              </a:r>
              <a:r>
                <a:rPr lang="en-US" sz="2000" dirty="0">
                  <a:solidFill>
                    <a:srgbClr val="FFFEFB"/>
                  </a:solidFill>
                </a:rPr>
                <a:t>Provider </a:t>
              </a:r>
            </a:p>
            <a:p>
              <a:pPr algn="ctr"/>
              <a:endParaRPr lang="en-US" sz="2000" b="1" dirty="0">
                <a:solidFill>
                  <a:srgbClr val="FFFEFB"/>
                </a:solidFill>
              </a:endParaRPr>
            </a:p>
          </p:txBody>
        </p:sp>
      </p:grpSp>
      <p:sp>
        <p:nvSpPr>
          <p:cNvPr id="231" name="Rectangle 230"/>
          <p:cNvSpPr/>
          <p:nvPr/>
        </p:nvSpPr>
        <p:spPr>
          <a:xfrm>
            <a:off x="254000" y="0"/>
            <a:ext cx="4070263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Community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8725" name="Curved Connector 343"/>
          <p:cNvCxnSpPr>
            <a:cxnSpLocks noChangeShapeType="1"/>
          </p:cNvCxnSpPr>
          <p:nvPr/>
        </p:nvCxnSpPr>
        <p:spPr bwMode="auto">
          <a:xfrm rot="5400000">
            <a:off x="7454900" y="3543300"/>
            <a:ext cx="1143000" cy="10668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</p:cxnSp>
      <p:cxnSp>
        <p:nvCxnSpPr>
          <p:cNvPr id="303" name="Curved Connector 302"/>
          <p:cNvCxnSpPr/>
          <p:nvPr/>
        </p:nvCxnSpPr>
        <p:spPr bwMode="auto">
          <a:xfrm>
            <a:off x="4521200" y="0"/>
            <a:ext cx="7416800" cy="7086600"/>
          </a:xfrm>
          <a:prstGeom prst="curvedConnector3">
            <a:avLst>
              <a:gd name="adj1" fmla="val 500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7" name="Group 269"/>
          <p:cNvGrpSpPr/>
          <p:nvPr/>
        </p:nvGrpSpPr>
        <p:grpSpPr>
          <a:xfrm>
            <a:off x="7950200" y="1066800"/>
            <a:ext cx="2514600" cy="2362199"/>
            <a:chOff x="8559800" y="1219200"/>
            <a:chExt cx="2514600" cy="2362199"/>
          </a:xfrm>
        </p:grpSpPr>
        <p:sp>
          <p:nvSpPr>
            <p:cNvPr id="271" name="Rectangle 110"/>
            <p:cNvSpPr>
              <a:spLocks noChangeArrowheads="1"/>
            </p:cNvSpPr>
            <p:nvPr/>
          </p:nvSpPr>
          <p:spPr bwMode="auto">
            <a:xfrm>
              <a:off x="8962136" y="1880065"/>
              <a:ext cx="1810512" cy="1699368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2" name="Rectangle 111"/>
            <p:cNvSpPr>
              <a:spLocks noChangeArrowheads="1"/>
            </p:cNvSpPr>
            <p:nvPr/>
          </p:nvSpPr>
          <p:spPr bwMode="auto">
            <a:xfrm>
              <a:off x="9062720" y="2068883"/>
              <a:ext cx="754380" cy="1132911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73" name="Straight Connector 124"/>
            <p:cNvCxnSpPr>
              <a:cxnSpLocks noChangeShapeType="1"/>
            </p:cNvCxnSpPr>
            <p:nvPr/>
          </p:nvCxnSpPr>
          <p:spPr bwMode="auto">
            <a:xfrm rot="5400000" flipH="1" flipV="1">
              <a:off x="9690765" y="3203081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4" name="Straight Connector 126"/>
            <p:cNvCxnSpPr>
              <a:cxnSpLocks noChangeShapeType="1"/>
            </p:cNvCxnSpPr>
            <p:nvPr/>
          </p:nvCxnSpPr>
          <p:spPr bwMode="auto">
            <a:xfrm>
              <a:off x="10068560" y="2824827"/>
              <a:ext cx="502920" cy="19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5" name="Straight Connector 128"/>
            <p:cNvCxnSpPr>
              <a:cxnSpLocks noChangeShapeType="1"/>
            </p:cNvCxnSpPr>
            <p:nvPr/>
          </p:nvCxnSpPr>
          <p:spPr bwMode="auto">
            <a:xfrm rot="5400000">
              <a:off x="1019420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6" name="Straight Connector 130"/>
            <p:cNvCxnSpPr>
              <a:cxnSpLocks noChangeShapeType="1"/>
            </p:cNvCxnSpPr>
            <p:nvPr/>
          </p:nvCxnSpPr>
          <p:spPr bwMode="auto">
            <a:xfrm rot="5400000">
              <a:off x="994274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7" name="Oval 132"/>
            <p:cNvSpPr>
              <a:spLocks noChangeArrowheads="1"/>
            </p:cNvSpPr>
            <p:nvPr/>
          </p:nvSpPr>
          <p:spPr bwMode="auto">
            <a:xfrm>
              <a:off x="10219436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8" name="Oval 133"/>
            <p:cNvSpPr>
              <a:spLocks noChangeArrowheads="1"/>
            </p:cNvSpPr>
            <p:nvPr/>
          </p:nvSpPr>
          <p:spPr bwMode="auto">
            <a:xfrm>
              <a:off x="10370312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79" name="Rectangle 134"/>
            <p:cNvSpPr>
              <a:spLocks noChangeArrowheads="1"/>
            </p:cNvSpPr>
            <p:nvPr/>
          </p:nvSpPr>
          <p:spPr bwMode="auto">
            <a:xfrm>
              <a:off x="8559800" y="1219200"/>
              <a:ext cx="2514600" cy="660865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989CAD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0" name="Rectangle 135"/>
            <p:cNvSpPr>
              <a:spLocks noChangeArrowheads="1"/>
            </p:cNvSpPr>
            <p:nvPr/>
          </p:nvSpPr>
          <p:spPr bwMode="auto">
            <a:xfrm>
              <a:off x="9967976" y="2541481"/>
              <a:ext cx="653796" cy="18889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81" name="TextBox 309"/>
            <p:cNvSpPr txBox="1">
              <a:spLocks noChangeArrowheads="1"/>
            </p:cNvSpPr>
            <p:nvPr/>
          </p:nvSpPr>
          <p:spPr bwMode="auto">
            <a:xfrm>
              <a:off x="8559800" y="1219200"/>
              <a:ext cx="2514600" cy="400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Placement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8" name="Group 335"/>
            <p:cNvGrpSpPr>
              <a:grpSpLocks/>
            </p:cNvGrpSpPr>
            <p:nvPr/>
          </p:nvGrpSpPr>
          <p:grpSpPr bwMode="auto">
            <a:xfrm>
              <a:off x="9213596" y="2541481"/>
              <a:ext cx="201168" cy="566692"/>
              <a:chOff x="1016000" y="6858000"/>
              <a:chExt cx="304800" cy="457200"/>
            </a:xfrm>
          </p:grpSpPr>
          <p:cxnSp>
            <p:nvCxnSpPr>
              <p:cNvPr id="283" name="Straight Connector 336"/>
              <p:cNvCxnSpPr>
                <a:cxnSpLocks noChangeShapeType="1"/>
              </p:cNvCxnSpPr>
              <p:nvPr/>
            </p:nvCxnSpPr>
            <p:spPr bwMode="auto">
              <a:xfrm rot="5400000">
                <a:off x="1131094" y="7047706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84" name="Oval 337"/>
              <p:cNvSpPr>
                <a:spLocks noChangeArrowheads="1"/>
              </p:cNvSpPr>
              <p:nvPr/>
            </p:nvSpPr>
            <p:spPr bwMode="auto">
              <a:xfrm>
                <a:off x="1092200" y="6858000"/>
                <a:ext cx="152400" cy="152400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cxnSp>
            <p:nvCxnSpPr>
              <p:cNvPr id="285" name="Straight Connector 338"/>
              <p:cNvCxnSpPr>
                <a:cxnSpLocks noChangeShapeType="1"/>
              </p:cNvCxnSpPr>
              <p:nvPr/>
            </p:nvCxnSpPr>
            <p:spPr bwMode="auto">
              <a:xfrm>
                <a:off x="1016000" y="7086600"/>
                <a:ext cx="3048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86" name="Straight Connector 339"/>
              <p:cNvCxnSpPr>
                <a:cxnSpLocks noChangeShapeType="1"/>
              </p:cNvCxnSpPr>
              <p:nvPr/>
            </p:nvCxnSpPr>
            <p:spPr bwMode="auto">
              <a:xfrm rot="5400000">
                <a:off x="1130300" y="7124700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87" name="Straight Connector 340"/>
              <p:cNvCxnSpPr>
                <a:cxnSpLocks noChangeShapeType="1"/>
              </p:cNvCxnSpPr>
              <p:nvPr/>
            </p:nvCxnSpPr>
            <p:spPr bwMode="auto">
              <a:xfrm rot="5400000">
                <a:off x="10541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88" name="Straight Connector 341"/>
              <p:cNvCxnSpPr>
                <a:cxnSpLocks noChangeShapeType="1"/>
              </p:cNvCxnSpPr>
              <p:nvPr/>
            </p:nvCxnSpPr>
            <p:spPr bwMode="auto">
              <a:xfrm rot="16200000" flipH="1">
                <a:off x="11303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sp>
        <p:nvSpPr>
          <p:cNvPr id="294" name="TextBox 293"/>
          <p:cNvSpPr txBox="1"/>
          <p:nvPr/>
        </p:nvSpPr>
        <p:spPr>
          <a:xfrm>
            <a:off x="10998200" y="1066800"/>
            <a:ext cx="990600" cy="523220"/>
          </a:xfrm>
          <a:prstGeom prst="rect">
            <a:avLst/>
          </a:prstGeom>
          <a:solidFill>
            <a:srgbClr val="FFFEFB">
              <a:alpha val="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-or-</a:t>
            </a:r>
            <a:endParaRPr lang="en-US" sz="2800" b="1" dirty="0"/>
          </a:p>
        </p:txBody>
      </p:sp>
      <p:cxnSp>
        <p:nvCxnSpPr>
          <p:cNvPr id="295" name="Straight Arrow Connector 294"/>
          <p:cNvCxnSpPr/>
          <p:nvPr/>
        </p:nvCxnSpPr>
        <p:spPr bwMode="auto">
          <a:xfrm>
            <a:off x="10541000" y="1371600"/>
            <a:ext cx="381000" cy="0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6" name="Straight Arrow Connector 295"/>
          <p:cNvCxnSpPr/>
          <p:nvPr/>
        </p:nvCxnSpPr>
        <p:spPr bwMode="auto">
          <a:xfrm>
            <a:off x="12065000" y="1295400"/>
            <a:ext cx="0" cy="381000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40" name="Group 269"/>
          <p:cNvGrpSpPr/>
          <p:nvPr/>
        </p:nvGrpSpPr>
        <p:grpSpPr>
          <a:xfrm>
            <a:off x="10321798" y="1980671"/>
            <a:ext cx="2514600" cy="2362199"/>
            <a:chOff x="8559800" y="1219200"/>
            <a:chExt cx="2514600" cy="2362199"/>
          </a:xfrm>
        </p:grpSpPr>
        <p:sp>
          <p:nvSpPr>
            <p:cNvPr id="241" name="Rectangle 110"/>
            <p:cNvSpPr>
              <a:spLocks noChangeArrowheads="1"/>
            </p:cNvSpPr>
            <p:nvPr/>
          </p:nvSpPr>
          <p:spPr bwMode="auto">
            <a:xfrm>
              <a:off x="8962136" y="1880065"/>
              <a:ext cx="1810512" cy="1699368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42" name="Rectangle 111"/>
            <p:cNvSpPr>
              <a:spLocks noChangeArrowheads="1"/>
            </p:cNvSpPr>
            <p:nvPr/>
          </p:nvSpPr>
          <p:spPr bwMode="auto">
            <a:xfrm>
              <a:off x="9062720" y="2068883"/>
              <a:ext cx="754380" cy="1132911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cxnSp>
          <p:nvCxnSpPr>
            <p:cNvPr id="243" name="Straight Connector 124"/>
            <p:cNvCxnSpPr>
              <a:cxnSpLocks noChangeShapeType="1"/>
            </p:cNvCxnSpPr>
            <p:nvPr/>
          </p:nvCxnSpPr>
          <p:spPr bwMode="auto">
            <a:xfrm rot="5400000" flipH="1" flipV="1">
              <a:off x="9690765" y="3203081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4" name="Straight Connector 126"/>
            <p:cNvCxnSpPr>
              <a:cxnSpLocks noChangeShapeType="1"/>
            </p:cNvCxnSpPr>
            <p:nvPr/>
          </p:nvCxnSpPr>
          <p:spPr bwMode="auto">
            <a:xfrm>
              <a:off x="10068560" y="2824827"/>
              <a:ext cx="502920" cy="19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6" name="Straight Connector 128"/>
            <p:cNvCxnSpPr>
              <a:cxnSpLocks noChangeShapeType="1"/>
            </p:cNvCxnSpPr>
            <p:nvPr/>
          </p:nvCxnSpPr>
          <p:spPr bwMode="auto">
            <a:xfrm rot="5400000">
              <a:off x="1019420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7" name="Straight Connector 130"/>
            <p:cNvCxnSpPr>
              <a:cxnSpLocks noChangeShapeType="1"/>
            </p:cNvCxnSpPr>
            <p:nvPr/>
          </p:nvCxnSpPr>
          <p:spPr bwMode="auto">
            <a:xfrm rot="5400000">
              <a:off x="9942749" y="3202097"/>
              <a:ext cx="755589" cy="104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48" name="Oval 132"/>
            <p:cNvSpPr>
              <a:spLocks noChangeArrowheads="1"/>
            </p:cNvSpPr>
            <p:nvPr/>
          </p:nvSpPr>
          <p:spPr bwMode="auto">
            <a:xfrm>
              <a:off x="10219436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49" name="Oval 133"/>
            <p:cNvSpPr>
              <a:spLocks noChangeArrowheads="1"/>
            </p:cNvSpPr>
            <p:nvPr/>
          </p:nvSpPr>
          <p:spPr bwMode="auto">
            <a:xfrm>
              <a:off x="10370312" y="3202621"/>
              <a:ext cx="50292" cy="56668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50" name="Rectangle 134"/>
            <p:cNvSpPr>
              <a:spLocks noChangeArrowheads="1"/>
            </p:cNvSpPr>
            <p:nvPr/>
          </p:nvSpPr>
          <p:spPr bwMode="auto">
            <a:xfrm>
              <a:off x="8559800" y="1219200"/>
              <a:ext cx="2514600" cy="660865"/>
            </a:xfrm>
            <a:prstGeom prst="rect">
              <a:avLst/>
            </a:prstGeom>
            <a:solidFill>
              <a:srgbClr val="BCBFCA"/>
            </a:solidFill>
            <a:ln w="25400">
              <a:solidFill>
                <a:srgbClr val="989CAD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51" name="Rectangle 135"/>
            <p:cNvSpPr>
              <a:spLocks noChangeArrowheads="1"/>
            </p:cNvSpPr>
            <p:nvPr/>
          </p:nvSpPr>
          <p:spPr bwMode="auto">
            <a:xfrm>
              <a:off x="9967976" y="2541481"/>
              <a:ext cx="653796" cy="18889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415" tIns="45708" rIns="91415" bIns="45708"/>
            <a:lstStyle/>
            <a:p>
              <a:pPr algn="ctr"/>
              <a:endParaRPr lang="en-US"/>
            </a:p>
          </p:txBody>
        </p:sp>
        <p:sp>
          <p:nvSpPr>
            <p:cNvPr id="252" name="TextBox 309"/>
            <p:cNvSpPr txBox="1">
              <a:spLocks noChangeArrowheads="1"/>
            </p:cNvSpPr>
            <p:nvPr/>
          </p:nvSpPr>
          <p:spPr bwMode="auto">
            <a:xfrm>
              <a:off x="8559800" y="1219200"/>
              <a:ext cx="2514600" cy="400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45708" rIns="91415" bIns="4570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Placement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53" name="Group 335"/>
            <p:cNvGrpSpPr>
              <a:grpSpLocks/>
            </p:cNvGrpSpPr>
            <p:nvPr/>
          </p:nvGrpSpPr>
          <p:grpSpPr bwMode="auto">
            <a:xfrm>
              <a:off x="9213596" y="2541481"/>
              <a:ext cx="201168" cy="566692"/>
              <a:chOff x="1016000" y="6858000"/>
              <a:chExt cx="304800" cy="457200"/>
            </a:xfrm>
          </p:grpSpPr>
          <p:cxnSp>
            <p:nvCxnSpPr>
              <p:cNvPr id="254" name="Straight Connector 336"/>
              <p:cNvCxnSpPr>
                <a:cxnSpLocks noChangeShapeType="1"/>
              </p:cNvCxnSpPr>
              <p:nvPr/>
            </p:nvCxnSpPr>
            <p:spPr bwMode="auto">
              <a:xfrm rot="5400000">
                <a:off x="1131094" y="7047706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55" name="Oval 337"/>
              <p:cNvSpPr>
                <a:spLocks noChangeArrowheads="1"/>
              </p:cNvSpPr>
              <p:nvPr/>
            </p:nvSpPr>
            <p:spPr bwMode="auto">
              <a:xfrm>
                <a:off x="1092200" y="6858000"/>
                <a:ext cx="152400" cy="152400"/>
              </a:xfrm>
              <a:prstGeom prst="ellipse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415" tIns="45708" rIns="91415" bIns="45708"/>
              <a:lstStyle/>
              <a:p>
                <a:pPr algn="ctr"/>
                <a:endParaRPr lang="en-US"/>
              </a:p>
            </p:txBody>
          </p:sp>
          <p:cxnSp>
            <p:nvCxnSpPr>
              <p:cNvPr id="256" name="Straight Connector 338"/>
              <p:cNvCxnSpPr>
                <a:cxnSpLocks noChangeShapeType="1"/>
              </p:cNvCxnSpPr>
              <p:nvPr/>
            </p:nvCxnSpPr>
            <p:spPr bwMode="auto">
              <a:xfrm>
                <a:off x="1016000" y="7086600"/>
                <a:ext cx="3048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57" name="Straight Connector 339"/>
              <p:cNvCxnSpPr>
                <a:cxnSpLocks noChangeShapeType="1"/>
              </p:cNvCxnSpPr>
              <p:nvPr/>
            </p:nvCxnSpPr>
            <p:spPr bwMode="auto">
              <a:xfrm rot="5400000">
                <a:off x="1130300" y="7124700"/>
                <a:ext cx="762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58" name="Straight Connector 340"/>
              <p:cNvCxnSpPr>
                <a:cxnSpLocks noChangeShapeType="1"/>
              </p:cNvCxnSpPr>
              <p:nvPr/>
            </p:nvCxnSpPr>
            <p:spPr bwMode="auto">
              <a:xfrm rot="5400000">
                <a:off x="10541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59" name="Straight Connector 341"/>
              <p:cNvCxnSpPr>
                <a:cxnSpLocks noChangeShapeType="1"/>
              </p:cNvCxnSpPr>
              <p:nvPr/>
            </p:nvCxnSpPr>
            <p:spPr bwMode="auto">
              <a:xfrm rot="16200000" flipH="1">
                <a:off x="1130300" y="7200900"/>
                <a:ext cx="152400" cy="7620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998788" y="4953000"/>
            <a:ext cx="684212" cy="992188"/>
            <a:chOff x="5130800" y="2971800"/>
            <a:chExt cx="838200" cy="1143000"/>
          </a:xfrm>
        </p:grpSpPr>
        <p:sp>
          <p:nvSpPr>
            <p:cNvPr id="30917" name="Isosceles Triangle 12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18" name="Rectangle 13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19" name="Rectangle 14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920" name="Straight Connector 16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21" name="Straight Connector 18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922" name="Rectangle 23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23" name="Oval 24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406400" y="4267200"/>
            <a:ext cx="763588" cy="990600"/>
            <a:chOff x="5130800" y="2971800"/>
            <a:chExt cx="838200" cy="1143000"/>
          </a:xfrm>
        </p:grpSpPr>
        <p:sp>
          <p:nvSpPr>
            <p:cNvPr id="30910" name="Isosceles Triangle 71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11" name="Rectangle 72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12" name="Rectangle 73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913" name="Straight Connector 74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14" name="Straight Connector 75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915" name="Rectangle 76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16" name="Oval 77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6121400" y="2362200"/>
            <a:ext cx="534988" cy="990600"/>
            <a:chOff x="5130800" y="2971800"/>
            <a:chExt cx="838200" cy="1143000"/>
          </a:xfrm>
        </p:grpSpPr>
        <p:sp>
          <p:nvSpPr>
            <p:cNvPr id="30903" name="Isosceles Triangle 79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04" name="Rectangle 80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05" name="Rectangle 81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906" name="Straight Connector 82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07" name="Straight Connector 83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908" name="Rectangle 84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09" name="Oval 85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5529227" y="4136991"/>
            <a:ext cx="760486" cy="912873"/>
            <a:chOff x="5130800" y="2971800"/>
            <a:chExt cx="838200" cy="1143000"/>
          </a:xfrm>
          <a:solidFill>
            <a:srgbClr val="CCFFCC"/>
          </a:solidFill>
        </p:grpSpPr>
        <p:sp>
          <p:nvSpPr>
            <p:cNvPr id="88" name="Isosceles Triangle 87"/>
            <p:cNvSpPr/>
            <p:nvPr/>
          </p:nvSpPr>
          <p:spPr bwMode="auto">
            <a:xfrm>
              <a:off x="5130800" y="2971800"/>
              <a:ext cx="838200" cy="609600"/>
            </a:xfrm>
            <a:prstGeom prst="triangl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cxnSp>
          <p:nvCxnSpPr>
            <p:cNvPr id="91" name="Straight Connector 90"/>
            <p:cNvCxnSpPr/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grp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</p:grp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2006600" y="1143000"/>
            <a:ext cx="762000" cy="914400"/>
            <a:chOff x="5130800" y="2971800"/>
            <a:chExt cx="838200" cy="1143000"/>
          </a:xfrm>
        </p:grpSpPr>
        <p:sp>
          <p:nvSpPr>
            <p:cNvPr id="30896" name="Isosceles Triangle 95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97" name="Rectangle 96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98" name="Rectangle 97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99" name="Straight Connector 98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00" name="Straight Connector 99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901" name="Rectangle 100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902" name="Oval 101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7" name="Group 102"/>
          <p:cNvGrpSpPr>
            <a:grpSpLocks/>
          </p:cNvGrpSpPr>
          <p:nvPr/>
        </p:nvGrpSpPr>
        <p:grpSpPr bwMode="auto">
          <a:xfrm>
            <a:off x="5359400" y="1373188"/>
            <a:ext cx="609600" cy="989012"/>
            <a:chOff x="5130800" y="2971800"/>
            <a:chExt cx="838200" cy="1143000"/>
          </a:xfrm>
        </p:grpSpPr>
        <p:sp>
          <p:nvSpPr>
            <p:cNvPr id="30889" name="Isosceles Triangle 103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90" name="Rectangle 104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91" name="Rectangle 105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92" name="Straight Connector 106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93" name="Straight Connector 107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94" name="Rectangle 108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95" name="Oval 109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8" name="Group 261"/>
          <p:cNvGrpSpPr>
            <a:grpSpLocks/>
          </p:cNvGrpSpPr>
          <p:nvPr/>
        </p:nvGrpSpPr>
        <p:grpSpPr bwMode="auto">
          <a:xfrm>
            <a:off x="482600" y="7543800"/>
            <a:ext cx="3125788" cy="1828800"/>
            <a:chOff x="4140200" y="6781800"/>
            <a:chExt cx="3124200" cy="1828800"/>
          </a:xfrm>
        </p:grpSpPr>
        <p:grpSp>
          <p:nvGrpSpPr>
            <p:cNvPr id="9" name="Group 260"/>
            <p:cNvGrpSpPr>
              <a:grpSpLocks/>
            </p:cNvGrpSpPr>
            <p:nvPr/>
          </p:nvGrpSpPr>
          <p:grpSpPr bwMode="auto">
            <a:xfrm>
              <a:off x="4140200" y="6781800"/>
              <a:ext cx="3124200" cy="1828800"/>
              <a:chOff x="4140200" y="6781800"/>
              <a:chExt cx="3124200" cy="1828800"/>
            </a:xfrm>
          </p:grpSpPr>
          <p:sp>
            <p:nvSpPr>
              <p:cNvPr id="30880" name="Round Same Side Corner Rectangle 169"/>
              <p:cNvSpPr>
                <a:spLocks noChangeArrowheads="1"/>
              </p:cNvSpPr>
              <p:nvPr/>
            </p:nvSpPr>
            <p:spPr bwMode="auto">
              <a:xfrm>
                <a:off x="4140200" y="6781800"/>
                <a:ext cx="3124200" cy="914400"/>
              </a:xfrm>
              <a:custGeom>
                <a:avLst/>
                <a:gdLst>
                  <a:gd name="T0" fmla="*/ 3124200 w 3124200"/>
                  <a:gd name="T1" fmla="*/ 457200 h 914400"/>
                  <a:gd name="T2" fmla="*/ 1562100 w 3124200"/>
                  <a:gd name="T3" fmla="*/ 914400 h 914400"/>
                  <a:gd name="T4" fmla="*/ 0 w 3124200"/>
                  <a:gd name="T5" fmla="*/ 457200 h 914400"/>
                  <a:gd name="T6" fmla="*/ 1562100 w 3124200"/>
                  <a:gd name="T7" fmla="*/ 0 h 9144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637 w 3124200"/>
                  <a:gd name="T13" fmla="*/ 44637 h 914400"/>
                  <a:gd name="T14" fmla="*/ 3079562 w 3124200"/>
                  <a:gd name="T15" fmla="*/ 914400 h 9144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24200" h="914400">
                    <a:moveTo>
                      <a:pt x="152403" y="0"/>
                    </a:moveTo>
                    <a:lnTo>
                      <a:pt x="2971797" y="0"/>
                    </a:lnTo>
                    <a:lnTo>
                      <a:pt x="2971796" y="0"/>
                    </a:lnTo>
                    <a:cubicBezTo>
                      <a:pt x="3055966" y="0"/>
                      <a:pt x="3124200" y="68233"/>
                      <a:pt x="3124200" y="152403"/>
                    </a:cubicBezTo>
                    <a:lnTo>
                      <a:pt x="3124200" y="914400"/>
                    </a:lnTo>
                    <a:lnTo>
                      <a:pt x="0" y="914400"/>
                    </a:lnTo>
                    <a:lnTo>
                      <a:pt x="0" y="152403"/>
                    </a:lnTo>
                    <a:cubicBezTo>
                      <a:pt x="0" y="68233"/>
                      <a:pt x="68233" y="0"/>
                      <a:pt x="15240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392" tIns="45695" rIns="91392" bIns="45695"/>
              <a:lstStyle/>
              <a:p>
                <a:endParaRPr lang="en-US"/>
              </a:p>
            </p:txBody>
          </p:sp>
          <p:sp>
            <p:nvSpPr>
              <p:cNvPr id="30881" name="Rectangle 170"/>
              <p:cNvSpPr>
                <a:spLocks noChangeArrowheads="1"/>
              </p:cNvSpPr>
              <p:nvPr/>
            </p:nvSpPr>
            <p:spPr bwMode="auto">
              <a:xfrm>
                <a:off x="4216400" y="7696200"/>
                <a:ext cx="2971800" cy="9144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392" tIns="45695" rIns="91392" bIns="45695"/>
              <a:lstStyle/>
              <a:p>
                <a:pPr algn="ctr"/>
                <a:endParaRPr lang="en-US"/>
              </a:p>
            </p:txBody>
          </p:sp>
          <p:sp>
            <p:nvSpPr>
              <p:cNvPr id="30882" name="Rectangle 171"/>
              <p:cNvSpPr>
                <a:spLocks noChangeArrowheads="1"/>
              </p:cNvSpPr>
              <p:nvPr/>
            </p:nvSpPr>
            <p:spPr bwMode="auto">
              <a:xfrm>
                <a:off x="6273800" y="8001000"/>
                <a:ext cx="304800" cy="6096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392" tIns="45695" rIns="91392" bIns="45695"/>
              <a:lstStyle/>
              <a:p>
                <a:pPr algn="ctr"/>
                <a:endParaRPr lang="en-US"/>
              </a:p>
            </p:txBody>
          </p:sp>
          <p:sp>
            <p:nvSpPr>
              <p:cNvPr id="30883" name="Rectangle 172"/>
              <p:cNvSpPr>
                <a:spLocks noChangeArrowheads="1"/>
              </p:cNvSpPr>
              <p:nvPr/>
            </p:nvSpPr>
            <p:spPr bwMode="auto">
              <a:xfrm>
                <a:off x="4445000" y="7848600"/>
                <a:ext cx="1371600" cy="609600"/>
              </a:xfrm>
              <a:prstGeom prst="rect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392" tIns="45695" rIns="91392" bIns="45695"/>
              <a:lstStyle/>
              <a:p>
                <a:pPr algn="ctr"/>
                <a:endParaRPr lang="en-US"/>
              </a:p>
            </p:txBody>
          </p:sp>
          <p:cxnSp>
            <p:nvCxnSpPr>
              <p:cNvPr id="30884" name="Straight Connector 174"/>
              <p:cNvCxnSpPr>
                <a:cxnSpLocks noChangeShapeType="1"/>
              </p:cNvCxnSpPr>
              <p:nvPr/>
            </p:nvCxnSpPr>
            <p:spPr bwMode="auto">
              <a:xfrm rot="5400000">
                <a:off x="44450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0885" name="Straight Connector 176"/>
              <p:cNvCxnSpPr>
                <a:cxnSpLocks noChangeShapeType="1"/>
                <a:stCxn id="30883" idx="0"/>
                <a:endCxn id="30883" idx="2"/>
              </p:cNvCxnSpPr>
              <p:nvPr/>
            </p:nvCxnSpPr>
            <p:spPr bwMode="auto">
              <a:xfrm rot="16200000" flipH="1">
                <a:off x="48260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0886" name="Straight Connector 178"/>
              <p:cNvCxnSpPr>
                <a:cxnSpLocks noChangeShapeType="1"/>
              </p:cNvCxnSpPr>
              <p:nvPr/>
            </p:nvCxnSpPr>
            <p:spPr bwMode="auto">
              <a:xfrm rot="5400000">
                <a:off x="5130800" y="8153400"/>
                <a:ext cx="609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0887" name="Straight Connector 180"/>
              <p:cNvCxnSpPr>
                <a:cxnSpLocks noChangeShapeType="1"/>
                <a:stCxn id="30883" idx="1"/>
                <a:endCxn id="30883" idx="3"/>
              </p:cNvCxnSpPr>
              <p:nvPr/>
            </p:nvCxnSpPr>
            <p:spPr bwMode="auto">
              <a:xfrm rot="10800000" flipH="1">
                <a:off x="4445000" y="8153400"/>
                <a:ext cx="1371600" cy="158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0888" name="Oval 181"/>
              <p:cNvSpPr>
                <a:spLocks noChangeArrowheads="1"/>
              </p:cNvSpPr>
              <p:nvPr/>
            </p:nvSpPr>
            <p:spPr bwMode="auto">
              <a:xfrm>
                <a:off x="6502400" y="8305800"/>
                <a:ext cx="46038" cy="76200"/>
              </a:xfrm>
              <a:prstGeom prst="ellipse">
                <a:avLst/>
              </a:prstGeom>
              <a:solidFill>
                <a:srgbClr val="9999FF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lIns="91392" tIns="45695" rIns="91392" bIns="45695"/>
              <a:lstStyle/>
              <a:p>
                <a:pPr algn="ctr"/>
                <a:endParaRPr lang="en-US"/>
              </a:p>
            </p:txBody>
          </p:sp>
        </p:grpSp>
        <p:sp>
          <p:nvSpPr>
            <p:cNvPr id="30879" name="TextBox 182"/>
            <p:cNvSpPr txBox="1">
              <a:spLocks noChangeArrowheads="1"/>
            </p:cNvSpPr>
            <p:nvPr/>
          </p:nvSpPr>
          <p:spPr bwMode="auto">
            <a:xfrm>
              <a:off x="4216361" y="6781800"/>
              <a:ext cx="3048039" cy="523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2" tIns="45695" rIns="91392" bIns="45695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FFFEFB"/>
                  </a:solidFill>
                </a:rPr>
                <a:t>PLL Provider</a:t>
              </a:r>
            </a:p>
          </p:txBody>
        </p:sp>
      </p:grpSp>
      <p:grpSp>
        <p:nvGrpSpPr>
          <p:cNvPr id="10" name="Group 262"/>
          <p:cNvGrpSpPr>
            <a:grpSpLocks/>
          </p:cNvGrpSpPr>
          <p:nvPr/>
        </p:nvGrpSpPr>
        <p:grpSpPr bwMode="auto">
          <a:xfrm>
            <a:off x="6613236" y="8573426"/>
            <a:ext cx="304800" cy="458788"/>
            <a:chOff x="1016000" y="6858000"/>
            <a:chExt cx="304800" cy="457200"/>
          </a:xfrm>
        </p:grpSpPr>
        <p:cxnSp>
          <p:nvCxnSpPr>
            <p:cNvPr id="30872" name="Straight Connector 263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73" name="Oval 264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74" name="Straight Connector 265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75" name="Straight Connector 266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76" name="Straight Connector 267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77" name="Straight Connector 268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1" name="Group 276"/>
          <p:cNvGrpSpPr>
            <a:grpSpLocks/>
          </p:cNvGrpSpPr>
          <p:nvPr/>
        </p:nvGrpSpPr>
        <p:grpSpPr bwMode="auto">
          <a:xfrm>
            <a:off x="7681624" y="7887626"/>
            <a:ext cx="304800" cy="457200"/>
            <a:chOff x="1016000" y="6858000"/>
            <a:chExt cx="304800" cy="457200"/>
          </a:xfrm>
        </p:grpSpPr>
        <p:cxnSp>
          <p:nvCxnSpPr>
            <p:cNvPr id="30866" name="Straight Connector 277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67" name="Oval 278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68" name="Straight Connector 279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69" name="Straight Connector 280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70" name="Straight Connector 281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71" name="Straight Connector 282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2" name="Group 283"/>
          <p:cNvGrpSpPr>
            <a:grpSpLocks/>
          </p:cNvGrpSpPr>
          <p:nvPr/>
        </p:nvGrpSpPr>
        <p:grpSpPr bwMode="auto">
          <a:xfrm>
            <a:off x="7376824" y="8878226"/>
            <a:ext cx="304800" cy="458788"/>
            <a:chOff x="1016000" y="6858000"/>
            <a:chExt cx="304800" cy="457200"/>
          </a:xfrm>
        </p:grpSpPr>
        <p:cxnSp>
          <p:nvCxnSpPr>
            <p:cNvPr id="30860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61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62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63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64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65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30732" name="TextBox 290"/>
          <p:cNvSpPr txBox="1">
            <a:spLocks noChangeArrowheads="1"/>
          </p:cNvSpPr>
          <p:nvPr/>
        </p:nvSpPr>
        <p:spPr bwMode="auto">
          <a:xfrm>
            <a:off x="6486165" y="6781800"/>
            <a:ext cx="144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 b="1" dirty="0">
                <a:latin typeface="Arial" pitchFamily="34" charset="0"/>
              </a:rPr>
              <a:t>PLL Therapist</a:t>
            </a:r>
          </a:p>
        </p:txBody>
      </p:sp>
      <p:sp>
        <p:nvSpPr>
          <p:cNvPr id="30733" name="TextBox 291"/>
          <p:cNvSpPr txBox="1">
            <a:spLocks noChangeArrowheads="1"/>
          </p:cNvSpPr>
          <p:nvPr/>
        </p:nvSpPr>
        <p:spPr bwMode="auto">
          <a:xfrm>
            <a:off x="7451436" y="7508214"/>
            <a:ext cx="11445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 dirty="0">
                <a:latin typeface="Arial" pitchFamily="34" charset="0"/>
              </a:rPr>
              <a:t>step-dad</a:t>
            </a:r>
          </a:p>
        </p:txBody>
      </p:sp>
      <p:sp>
        <p:nvSpPr>
          <p:cNvPr id="30734" name="TextBox 292"/>
          <p:cNvSpPr txBox="1">
            <a:spLocks noChangeArrowheads="1"/>
          </p:cNvSpPr>
          <p:nvPr/>
        </p:nvSpPr>
        <p:spPr bwMode="auto">
          <a:xfrm>
            <a:off x="6157624" y="8192426"/>
            <a:ext cx="98901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Mentor</a:t>
            </a:r>
          </a:p>
        </p:txBody>
      </p:sp>
      <p:sp>
        <p:nvSpPr>
          <p:cNvPr id="30735" name="TextBox 293"/>
          <p:cNvSpPr txBox="1">
            <a:spLocks noChangeArrowheads="1"/>
          </p:cNvSpPr>
          <p:nvPr/>
        </p:nvSpPr>
        <p:spPr bwMode="auto">
          <a:xfrm>
            <a:off x="7619713" y="8985515"/>
            <a:ext cx="990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 dirty="0">
                <a:latin typeface="Arial" pitchFamily="34" charset="0"/>
              </a:rPr>
              <a:t>brother</a:t>
            </a:r>
          </a:p>
        </p:txBody>
      </p:sp>
      <p:grpSp>
        <p:nvGrpSpPr>
          <p:cNvPr id="13" name="Group 294"/>
          <p:cNvGrpSpPr>
            <a:grpSpLocks/>
          </p:cNvGrpSpPr>
          <p:nvPr/>
        </p:nvGrpSpPr>
        <p:grpSpPr bwMode="auto">
          <a:xfrm>
            <a:off x="7908636" y="8422614"/>
            <a:ext cx="304800" cy="455612"/>
            <a:chOff x="1016000" y="6858000"/>
            <a:chExt cx="304800" cy="457200"/>
          </a:xfrm>
        </p:grpSpPr>
        <p:cxnSp>
          <p:nvCxnSpPr>
            <p:cNvPr id="30854" name="Straight Connector 295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55" name="Oval 296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56" name="Straight Connector 297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57" name="Straight Connector 298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58" name="Straight Connector 299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59" name="Straight Connector 300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317" name="Straight Connector 316"/>
          <p:cNvCxnSpPr/>
          <p:nvPr/>
        </p:nvCxnSpPr>
        <p:spPr bwMode="auto">
          <a:xfrm rot="16200000" flipH="1">
            <a:off x="-4279900" y="4914900"/>
            <a:ext cx="9067800" cy="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8" name="Straight Connector 317"/>
          <p:cNvCxnSpPr/>
          <p:nvPr/>
        </p:nvCxnSpPr>
        <p:spPr bwMode="auto">
          <a:xfrm rot="5400000">
            <a:off x="7835900" y="4762500"/>
            <a:ext cx="8991600" cy="7620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2" name="Straight Connector 321"/>
          <p:cNvCxnSpPr/>
          <p:nvPr/>
        </p:nvCxnSpPr>
        <p:spPr bwMode="auto">
          <a:xfrm flipV="1">
            <a:off x="330200" y="9448800"/>
            <a:ext cx="11963400" cy="76200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41275" cap="flat" cmpd="sng" algn="ctr">
            <a:solidFill>
              <a:schemeClr val="accent5">
                <a:lumMod val="9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4" name="Rectangle 333"/>
          <p:cNvSpPr/>
          <p:nvPr/>
        </p:nvSpPr>
        <p:spPr>
          <a:xfrm>
            <a:off x="482603" y="6248391"/>
            <a:ext cx="3278180" cy="10756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ea typeface="ヒラギノ明朝 ProN W3" charset="-128"/>
                <a:cs typeface="ヒラギノ明朝 ProN W3" charset="-128"/>
                <a:sym typeface="Copperplate" charset="0"/>
              </a:rPr>
              <a:t>Released from Residential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7339017" y="4419591"/>
            <a:ext cx="4956165" cy="10756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ea typeface="ヒラギノ明朝 ProN W3" charset="-128"/>
                <a:cs typeface="ヒラギノ明朝 ProN W3" charset="-128"/>
                <a:sym typeface="Copperplate" charset="0"/>
              </a:rPr>
              <a:t>Continue Coaching &amp; Community Support</a:t>
            </a:r>
            <a:endParaRPr lang="en-US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ea typeface="ヒラギノ明朝 ProN W3" charset="-128"/>
              <a:cs typeface="ヒラギノ明朝 ProN W3" charset="-128"/>
              <a:sym typeface="Copperplate" charset="0"/>
            </a:endParaRPr>
          </a:p>
        </p:txBody>
      </p:sp>
      <p:grpSp>
        <p:nvGrpSpPr>
          <p:cNvPr id="14" name="Group 353"/>
          <p:cNvGrpSpPr>
            <a:grpSpLocks/>
          </p:cNvGrpSpPr>
          <p:nvPr/>
        </p:nvGrpSpPr>
        <p:grpSpPr bwMode="auto">
          <a:xfrm>
            <a:off x="4140200" y="3429000"/>
            <a:ext cx="1219200" cy="1449388"/>
            <a:chOff x="4292600" y="3886200"/>
            <a:chExt cx="1219200" cy="1448594"/>
          </a:xfrm>
        </p:grpSpPr>
        <p:sp>
          <p:nvSpPr>
            <p:cNvPr id="30840" name="Rectangle 251"/>
            <p:cNvSpPr>
              <a:spLocks noChangeArrowheads="1"/>
            </p:cNvSpPr>
            <p:nvPr/>
          </p:nvSpPr>
          <p:spPr bwMode="auto">
            <a:xfrm>
              <a:off x="4292600" y="4572000"/>
              <a:ext cx="1219200" cy="762000"/>
            </a:xfrm>
            <a:prstGeom prst="rect">
              <a:avLst/>
            </a:prstGeom>
            <a:solidFill>
              <a:srgbClr val="BF2A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41" name="Straight Connector 260"/>
            <p:cNvCxnSpPr>
              <a:cxnSpLocks noChangeShapeType="1"/>
            </p:cNvCxnSpPr>
            <p:nvPr/>
          </p:nvCxnSpPr>
          <p:spPr bwMode="auto">
            <a:xfrm rot="5400000" flipH="1" flipV="1">
              <a:off x="4368800" y="5181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42" name="Straight Connector 262"/>
            <p:cNvCxnSpPr>
              <a:cxnSpLocks noChangeShapeType="1"/>
            </p:cNvCxnSpPr>
            <p:nvPr/>
          </p:nvCxnSpPr>
          <p:spPr bwMode="auto">
            <a:xfrm>
              <a:off x="4521200" y="5029200"/>
              <a:ext cx="457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43" name="Straight Connector 276"/>
            <p:cNvCxnSpPr>
              <a:cxnSpLocks noChangeShapeType="1"/>
            </p:cNvCxnSpPr>
            <p:nvPr/>
          </p:nvCxnSpPr>
          <p:spPr bwMode="auto">
            <a:xfrm rot="5400000">
              <a:off x="4826794" y="5180806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44" name="Straight Connector 294"/>
            <p:cNvCxnSpPr>
              <a:cxnSpLocks noChangeShapeType="1"/>
            </p:cNvCxnSpPr>
            <p:nvPr/>
          </p:nvCxnSpPr>
          <p:spPr bwMode="auto">
            <a:xfrm rot="5400000">
              <a:off x="4597400" y="5181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45" name="Oval 302"/>
            <p:cNvSpPr>
              <a:spLocks noChangeArrowheads="1"/>
            </p:cNvSpPr>
            <p:nvPr/>
          </p:nvSpPr>
          <p:spPr bwMode="auto">
            <a:xfrm>
              <a:off x="4673600" y="5181600"/>
              <a:ext cx="45719" cy="762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46" name="Oval 303"/>
            <p:cNvSpPr>
              <a:spLocks noChangeArrowheads="1"/>
            </p:cNvSpPr>
            <p:nvPr/>
          </p:nvSpPr>
          <p:spPr bwMode="auto">
            <a:xfrm>
              <a:off x="4749800" y="5181600"/>
              <a:ext cx="45719" cy="762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47" name="Straight Connector 320"/>
            <p:cNvCxnSpPr>
              <a:cxnSpLocks noChangeShapeType="1"/>
            </p:cNvCxnSpPr>
            <p:nvPr/>
          </p:nvCxnSpPr>
          <p:spPr bwMode="auto">
            <a:xfrm rot="5400000" flipH="1" flipV="1">
              <a:off x="4597400" y="4343400"/>
              <a:ext cx="457200" cy="15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24" name="Straight Connector 323"/>
            <p:cNvCxnSpPr>
              <a:cxnSpLocks noChangeShapeType="1"/>
            </p:cNvCxnSpPr>
            <p:nvPr/>
          </p:nvCxnSpPr>
          <p:spPr bwMode="auto">
            <a:xfrm>
              <a:off x="4673600" y="4266991"/>
              <a:ext cx="304800" cy="158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38100" dir="2700000" algn="tl" rotWithShape="0">
                <a:srgbClr val="808080">
                  <a:alpha val="42999"/>
                </a:srgbClr>
              </a:outerShdw>
            </a:effectLst>
          </p:spPr>
        </p:cxnSp>
        <p:cxnSp>
          <p:nvCxnSpPr>
            <p:cNvPr id="30849" name="Straight Connector 326"/>
            <p:cNvCxnSpPr>
              <a:cxnSpLocks noChangeShapeType="1"/>
            </p:cNvCxnSpPr>
            <p:nvPr/>
          </p:nvCxnSpPr>
          <p:spPr bwMode="auto">
            <a:xfrm>
              <a:off x="4368800" y="41148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50" name="Straight Connector 327"/>
            <p:cNvCxnSpPr>
              <a:cxnSpLocks noChangeShapeType="1"/>
            </p:cNvCxnSpPr>
            <p:nvPr/>
          </p:nvCxnSpPr>
          <p:spPr bwMode="auto">
            <a:xfrm rot="16200000" flipH="1">
              <a:off x="4559300" y="39243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51" name="Straight Connector 329"/>
            <p:cNvCxnSpPr>
              <a:cxnSpLocks noChangeShapeType="1"/>
            </p:cNvCxnSpPr>
            <p:nvPr/>
          </p:nvCxnSpPr>
          <p:spPr bwMode="auto">
            <a:xfrm rot="5400000" flipH="1" flipV="1">
              <a:off x="4978400" y="3886200"/>
              <a:ext cx="152400" cy="1524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52" name="Straight Connector 332"/>
            <p:cNvCxnSpPr>
              <a:cxnSpLocks noChangeShapeType="1"/>
            </p:cNvCxnSpPr>
            <p:nvPr/>
          </p:nvCxnSpPr>
          <p:spPr bwMode="auto">
            <a:xfrm flipV="1">
              <a:off x="5130800" y="4114800"/>
              <a:ext cx="228600" cy="76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0853" name="TextBox 351"/>
            <p:cNvSpPr txBox="1">
              <a:spLocks noChangeArrowheads="1"/>
            </p:cNvSpPr>
            <p:nvPr/>
          </p:nvSpPr>
          <p:spPr bwMode="auto">
            <a:xfrm>
              <a:off x="4297362" y="4495466"/>
              <a:ext cx="1211099" cy="580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392" tIns="45695" rIns="91392" bIns="45695">
              <a:spAutoFit/>
            </a:bodyPr>
            <a:lstStyle/>
            <a:p>
              <a:pPr algn="ctr"/>
              <a:r>
                <a:rPr lang="en-US" sz="1600">
                  <a:latin typeface="Arial" pitchFamily="34" charset="0"/>
                </a:rPr>
                <a:t>Faith </a:t>
              </a:r>
            </a:p>
            <a:p>
              <a:pPr algn="ctr"/>
              <a:r>
                <a:rPr lang="en-US" sz="1600">
                  <a:latin typeface="Arial" pitchFamily="34" charset="0"/>
                </a:rPr>
                <a:t>Community</a:t>
              </a:r>
            </a:p>
          </p:txBody>
        </p:sp>
      </p:grpSp>
      <p:grpSp>
        <p:nvGrpSpPr>
          <p:cNvPr id="15" name="Group 372"/>
          <p:cNvGrpSpPr>
            <a:grpSpLocks/>
          </p:cNvGrpSpPr>
          <p:nvPr/>
        </p:nvGrpSpPr>
        <p:grpSpPr bwMode="auto">
          <a:xfrm>
            <a:off x="2844800" y="1295400"/>
            <a:ext cx="1219200" cy="1373188"/>
            <a:chOff x="4216400" y="3810000"/>
            <a:chExt cx="1219200" cy="1372394"/>
          </a:xfrm>
        </p:grpSpPr>
        <p:sp>
          <p:nvSpPr>
            <p:cNvPr id="30832" name="Rectangle 354"/>
            <p:cNvSpPr>
              <a:spLocks noChangeArrowheads="1"/>
            </p:cNvSpPr>
            <p:nvPr/>
          </p:nvSpPr>
          <p:spPr bwMode="auto">
            <a:xfrm>
              <a:off x="4216400" y="4648200"/>
              <a:ext cx="1219200" cy="5334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33" name="Rectangle 355"/>
            <p:cNvSpPr>
              <a:spLocks noChangeArrowheads="1"/>
            </p:cNvSpPr>
            <p:nvPr/>
          </p:nvSpPr>
          <p:spPr bwMode="auto">
            <a:xfrm>
              <a:off x="4673600" y="4419600"/>
              <a:ext cx="381000" cy="228600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34" name="Isosceles Triangle 356"/>
            <p:cNvSpPr>
              <a:spLocks noChangeArrowheads="1"/>
            </p:cNvSpPr>
            <p:nvPr/>
          </p:nvSpPr>
          <p:spPr bwMode="auto">
            <a:xfrm>
              <a:off x="4445000" y="3810000"/>
              <a:ext cx="838200" cy="60960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35" name="TextBox 357"/>
            <p:cNvSpPr txBox="1">
              <a:spLocks noChangeArrowheads="1"/>
            </p:cNvSpPr>
            <p:nvPr/>
          </p:nvSpPr>
          <p:spPr bwMode="auto">
            <a:xfrm>
              <a:off x="4449763" y="4571560"/>
              <a:ext cx="803275" cy="336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392" tIns="45695" rIns="91392" bIns="45695">
              <a:spAutoFit/>
            </a:bodyPr>
            <a:lstStyle/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School</a:t>
              </a:r>
            </a:p>
          </p:txBody>
        </p:sp>
        <p:cxnSp>
          <p:nvCxnSpPr>
            <p:cNvPr id="30836" name="Straight Connector 359"/>
            <p:cNvCxnSpPr>
              <a:cxnSpLocks noChangeShapeType="1"/>
            </p:cNvCxnSpPr>
            <p:nvPr/>
          </p:nvCxnSpPr>
          <p:spPr bwMode="auto">
            <a:xfrm rot="5400000" flipH="1" flipV="1">
              <a:off x="4445000" y="5029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37" name="Straight Connector 361"/>
            <p:cNvCxnSpPr>
              <a:cxnSpLocks noChangeShapeType="1"/>
            </p:cNvCxnSpPr>
            <p:nvPr/>
          </p:nvCxnSpPr>
          <p:spPr bwMode="auto">
            <a:xfrm>
              <a:off x="4597400" y="4876800"/>
              <a:ext cx="457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38" name="Straight Connector 363"/>
            <p:cNvCxnSpPr>
              <a:cxnSpLocks noChangeShapeType="1"/>
            </p:cNvCxnSpPr>
            <p:nvPr/>
          </p:nvCxnSpPr>
          <p:spPr bwMode="auto">
            <a:xfrm rot="5400000">
              <a:off x="4902200" y="5029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39" name="Straight Connector 370"/>
            <p:cNvCxnSpPr>
              <a:cxnSpLocks noChangeShapeType="1"/>
            </p:cNvCxnSpPr>
            <p:nvPr/>
          </p:nvCxnSpPr>
          <p:spPr bwMode="auto">
            <a:xfrm rot="5400000">
              <a:off x="4674394" y="5028406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16" name="Group 386"/>
          <p:cNvGrpSpPr>
            <a:grpSpLocks/>
          </p:cNvGrpSpPr>
          <p:nvPr/>
        </p:nvGrpSpPr>
        <p:grpSpPr bwMode="auto">
          <a:xfrm>
            <a:off x="1320800" y="4343400"/>
            <a:ext cx="1219200" cy="838200"/>
            <a:chOff x="2692400" y="4191000"/>
            <a:chExt cx="1219200" cy="838200"/>
          </a:xfrm>
        </p:grpSpPr>
        <p:sp>
          <p:nvSpPr>
            <p:cNvPr id="30829" name="Rectangle 373"/>
            <p:cNvSpPr>
              <a:spLocks noChangeArrowheads="1"/>
            </p:cNvSpPr>
            <p:nvPr/>
          </p:nvSpPr>
          <p:spPr bwMode="auto">
            <a:xfrm>
              <a:off x="2692400" y="4343400"/>
              <a:ext cx="1219200" cy="685800"/>
            </a:xfrm>
            <a:prstGeom prst="rect">
              <a:avLst/>
            </a:prstGeom>
            <a:solidFill>
              <a:srgbClr val="008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30" name="TextBox 374"/>
            <p:cNvSpPr txBox="1">
              <a:spLocks noChangeArrowheads="1"/>
            </p:cNvSpPr>
            <p:nvPr/>
          </p:nvSpPr>
          <p:spPr bwMode="auto">
            <a:xfrm>
              <a:off x="2697162" y="4419600"/>
              <a:ext cx="1211099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392" tIns="45695" rIns="91392" bIns="45695">
              <a:spAutoFit/>
            </a:bodyPr>
            <a:lstStyle/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Business</a:t>
              </a:r>
            </a:p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Community</a:t>
              </a:r>
            </a:p>
          </p:txBody>
        </p:sp>
        <p:sp>
          <p:nvSpPr>
            <p:cNvPr id="30831" name="Rectangle 375"/>
            <p:cNvSpPr>
              <a:spLocks noChangeArrowheads="1"/>
            </p:cNvSpPr>
            <p:nvPr/>
          </p:nvSpPr>
          <p:spPr bwMode="auto">
            <a:xfrm>
              <a:off x="2692400" y="4191000"/>
              <a:ext cx="1219200" cy="228600"/>
            </a:xfrm>
            <a:prstGeom prst="rect">
              <a:avLst/>
            </a:prstGeom>
            <a:solidFill>
              <a:srgbClr val="008000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17" name="Group 387"/>
          <p:cNvGrpSpPr>
            <a:grpSpLocks/>
          </p:cNvGrpSpPr>
          <p:nvPr/>
        </p:nvGrpSpPr>
        <p:grpSpPr bwMode="auto">
          <a:xfrm>
            <a:off x="939800" y="2743200"/>
            <a:ext cx="1762125" cy="914400"/>
            <a:chOff x="5130800" y="5867400"/>
            <a:chExt cx="1762109" cy="914400"/>
          </a:xfrm>
        </p:grpSpPr>
        <p:sp>
          <p:nvSpPr>
            <p:cNvPr id="30826" name="Rectangle 379"/>
            <p:cNvSpPr>
              <a:spLocks noChangeArrowheads="1"/>
            </p:cNvSpPr>
            <p:nvPr/>
          </p:nvSpPr>
          <p:spPr bwMode="auto">
            <a:xfrm>
              <a:off x="5207000" y="6096000"/>
              <a:ext cx="1600200" cy="6858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27" name="TextBox 380"/>
            <p:cNvSpPr txBox="1">
              <a:spLocks noChangeArrowheads="1"/>
            </p:cNvSpPr>
            <p:nvPr/>
          </p:nvSpPr>
          <p:spPr bwMode="auto">
            <a:xfrm>
              <a:off x="5130800" y="6172200"/>
              <a:ext cx="1762109" cy="338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2" tIns="45695" rIns="91392" bIns="45695">
              <a:spAutoFit/>
            </a:bodyPr>
            <a:lstStyle/>
            <a:p>
              <a:pPr algn="ctr"/>
              <a:r>
                <a:rPr lang="en-US" sz="1600">
                  <a:solidFill>
                    <a:srgbClr val="FFFEFB"/>
                  </a:solidFill>
                  <a:latin typeface="Arial" pitchFamily="34" charset="0"/>
                </a:rPr>
                <a:t>Med-Mgmt</a:t>
              </a:r>
            </a:p>
          </p:txBody>
        </p:sp>
        <p:sp>
          <p:nvSpPr>
            <p:cNvPr id="30828" name="Rectangle 381"/>
            <p:cNvSpPr>
              <a:spLocks noChangeArrowheads="1"/>
            </p:cNvSpPr>
            <p:nvPr/>
          </p:nvSpPr>
          <p:spPr bwMode="auto">
            <a:xfrm>
              <a:off x="5359400" y="5867400"/>
              <a:ext cx="1219200" cy="22860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18" name="Group 390"/>
          <p:cNvGrpSpPr>
            <a:grpSpLocks/>
          </p:cNvGrpSpPr>
          <p:nvPr/>
        </p:nvGrpSpPr>
        <p:grpSpPr bwMode="auto">
          <a:xfrm>
            <a:off x="4292600" y="2819400"/>
            <a:ext cx="1600200" cy="687388"/>
            <a:chOff x="5283200" y="7467600"/>
            <a:chExt cx="1600200" cy="685800"/>
          </a:xfrm>
        </p:grpSpPr>
        <p:sp>
          <p:nvSpPr>
            <p:cNvPr id="30824" name="Rectangle 383"/>
            <p:cNvSpPr>
              <a:spLocks noChangeArrowheads="1"/>
            </p:cNvSpPr>
            <p:nvPr/>
          </p:nvSpPr>
          <p:spPr bwMode="auto">
            <a:xfrm>
              <a:off x="5283200" y="7467600"/>
              <a:ext cx="1600200" cy="685800"/>
            </a:xfrm>
            <a:prstGeom prst="rect">
              <a:avLst/>
            </a:prstGeom>
            <a:solidFill>
              <a:srgbClr val="FF979D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25" name="TextBox 384"/>
            <p:cNvSpPr txBox="1">
              <a:spLocks noChangeArrowheads="1"/>
            </p:cNvSpPr>
            <p:nvPr/>
          </p:nvSpPr>
          <p:spPr bwMode="auto">
            <a:xfrm>
              <a:off x="5511800" y="7543624"/>
              <a:ext cx="1219200" cy="335773"/>
            </a:xfrm>
            <a:prstGeom prst="rect">
              <a:avLst/>
            </a:prstGeom>
            <a:solidFill>
              <a:srgbClr val="FF979D"/>
            </a:solidFill>
            <a:ln w="9525">
              <a:noFill/>
              <a:miter lim="800000"/>
              <a:headEnd/>
              <a:tailEnd/>
            </a:ln>
          </p:spPr>
          <p:txBody>
            <a:bodyPr lIns="91392" tIns="45695" rIns="91392" bIns="45695">
              <a:spAutoFit/>
            </a:bodyPr>
            <a:lstStyle/>
            <a:p>
              <a:pPr algn="ctr"/>
              <a:r>
                <a:rPr lang="en-US" sz="1600">
                  <a:solidFill>
                    <a:schemeClr val="tx2"/>
                  </a:solidFill>
                  <a:latin typeface="Arial" pitchFamily="34" charset="0"/>
                </a:rPr>
                <a:t>Mentors</a:t>
              </a:r>
            </a:p>
          </p:txBody>
        </p:sp>
      </p:grpSp>
      <p:grpSp>
        <p:nvGrpSpPr>
          <p:cNvPr id="19" name="Group 29"/>
          <p:cNvGrpSpPr>
            <a:grpSpLocks/>
          </p:cNvGrpSpPr>
          <p:nvPr/>
        </p:nvGrpSpPr>
        <p:grpSpPr bwMode="auto">
          <a:xfrm>
            <a:off x="4368800" y="4876800"/>
            <a:ext cx="685800" cy="990600"/>
            <a:chOff x="5130800" y="2971800"/>
            <a:chExt cx="838200" cy="1143000"/>
          </a:xfrm>
        </p:grpSpPr>
        <p:sp>
          <p:nvSpPr>
            <p:cNvPr id="30817" name="Isosceles Triangle 400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18" name="Rectangle 401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19" name="Rectangle 402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20" name="Straight Connector 403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21" name="Straight Connector 404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22" name="Rectangle 405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23" name="Oval 406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20" name="Group 29"/>
          <p:cNvGrpSpPr>
            <a:grpSpLocks/>
          </p:cNvGrpSpPr>
          <p:nvPr/>
        </p:nvGrpSpPr>
        <p:grpSpPr bwMode="auto">
          <a:xfrm>
            <a:off x="1474788" y="5257800"/>
            <a:ext cx="684212" cy="992188"/>
            <a:chOff x="5130800" y="2971800"/>
            <a:chExt cx="838200" cy="1143000"/>
          </a:xfrm>
        </p:grpSpPr>
        <p:sp>
          <p:nvSpPr>
            <p:cNvPr id="30810" name="Isosceles Triangle 408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11" name="Rectangle 409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12" name="Rectangle 410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13" name="Straight Connector 411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14" name="Straight Connector 412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15" name="Rectangle 413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16" name="Oval 414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21" name="Group 102"/>
          <p:cNvGrpSpPr>
            <a:grpSpLocks/>
          </p:cNvGrpSpPr>
          <p:nvPr/>
        </p:nvGrpSpPr>
        <p:grpSpPr bwMode="auto">
          <a:xfrm>
            <a:off x="330200" y="2743200"/>
            <a:ext cx="609600" cy="990600"/>
            <a:chOff x="5130800" y="2971800"/>
            <a:chExt cx="838200" cy="1143000"/>
          </a:xfrm>
        </p:grpSpPr>
        <p:sp>
          <p:nvSpPr>
            <p:cNvPr id="30803" name="Isosceles Triangle 416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04" name="Rectangle 417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05" name="Rectangle 418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806" name="Straight Connector 419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07" name="Straight Connector 420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08" name="Rectangle 421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09" name="Oval 422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22" name="Group 102"/>
          <p:cNvGrpSpPr>
            <a:grpSpLocks/>
          </p:cNvGrpSpPr>
          <p:nvPr/>
        </p:nvGrpSpPr>
        <p:grpSpPr bwMode="auto">
          <a:xfrm>
            <a:off x="6502400" y="3429000"/>
            <a:ext cx="609600" cy="992188"/>
            <a:chOff x="5130800" y="2971800"/>
            <a:chExt cx="838200" cy="1143000"/>
          </a:xfrm>
        </p:grpSpPr>
        <p:sp>
          <p:nvSpPr>
            <p:cNvPr id="30796" name="Isosceles Triangle 424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97" name="Rectangle 425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98" name="Rectangle 426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799" name="Straight Connector 427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800" name="Straight Connector 428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801" name="Rectangle 429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802" name="Oval 430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23" name="Group 102"/>
          <p:cNvGrpSpPr>
            <a:grpSpLocks/>
          </p:cNvGrpSpPr>
          <p:nvPr/>
        </p:nvGrpSpPr>
        <p:grpSpPr bwMode="auto">
          <a:xfrm>
            <a:off x="3987800" y="990600"/>
            <a:ext cx="609600" cy="992188"/>
            <a:chOff x="5130800" y="2971800"/>
            <a:chExt cx="838200" cy="1143000"/>
          </a:xfrm>
        </p:grpSpPr>
        <p:sp>
          <p:nvSpPr>
            <p:cNvPr id="30789" name="Isosceles Triangle 432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90" name="Rectangle 433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91" name="Rectangle 434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792" name="Straight Connector 435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793" name="Straight Connector 436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794" name="Rectangle 437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95" name="Oval 438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sp>
        <p:nvSpPr>
          <p:cNvPr id="30752" name="TextBox 474"/>
          <p:cNvSpPr txBox="1">
            <a:spLocks noChangeArrowheads="1"/>
          </p:cNvSpPr>
          <p:nvPr/>
        </p:nvSpPr>
        <p:spPr bwMode="auto">
          <a:xfrm>
            <a:off x="7570788" y="1373188"/>
            <a:ext cx="4722812" cy="272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>
              <a:lnSpc>
                <a:spcPts val="2288"/>
              </a:lnSpc>
              <a:spcAft>
                <a:spcPct val="15000"/>
              </a:spcAft>
              <a:buFontTx/>
              <a:buChar char="•"/>
            </a:pPr>
            <a:r>
              <a:rPr lang="en-US" sz="1600" b="1" dirty="0">
                <a:solidFill>
                  <a:schemeClr val="tx2"/>
                </a:solidFill>
                <a:latin typeface="Arial" pitchFamily="34" charset="0"/>
              </a:rPr>
              <a:t>  </a:t>
            </a: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90 Day </a:t>
            </a:r>
            <a:r>
              <a:rPr lang="en-US" sz="1800" b="1" i="1" dirty="0">
                <a:solidFill>
                  <a:schemeClr val="tx2"/>
                </a:solidFill>
                <a:latin typeface="Arial" pitchFamily="34" charset="0"/>
              </a:rPr>
              <a:t>Minimum </a:t>
            </a: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PLL Aftercare</a:t>
            </a:r>
          </a:p>
          <a:p>
            <a:pPr>
              <a:lnSpc>
                <a:spcPts val="2288"/>
              </a:lnSpc>
              <a:spcAft>
                <a:spcPct val="15000"/>
              </a:spcAft>
              <a:buFontTx/>
              <a:buChar char="•"/>
            </a:pP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  Case </a:t>
            </a: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Management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(monitoring effective    </a:t>
            </a:r>
          </a:p>
          <a:p>
            <a:pPr>
              <a:lnSpc>
                <a:spcPts val="2288"/>
              </a:lnSpc>
              <a:spcAft>
                <a:spcPct val="15000"/>
              </a:spcAft>
            </a:pP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    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implementation of Aftercare Plan)</a:t>
            </a:r>
            <a:endParaRPr lang="en-US" sz="18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  <a:spcAft>
                <a:spcPct val="15000"/>
              </a:spcAft>
              <a:buFontTx/>
              <a:buChar char="•"/>
            </a:pP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 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Community Partnership</a:t>
            </a: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/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Bring     </a:t>
            </a:r>
          </a:p>
          <a:p>
            <a:pPr>
              <a:lnSpc>
                <a:spcPts val="2288"/>
              </a:lnSpc>
              <a:spcAft>
                <a:spcPct val="15000"/>
              </a:spcAft>
            </a:pP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      Systems Together (CBAT)</a:t>
            </a:r>
            <a:endParaRPr lang="en-US" sz="18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lnSpc>
                <a:spcPts val="2288"/>
              </a:lnSpc>
              <a:spcAft>
                <a:spcPct val="15000"/>
              </a:spcAft>
              <a:buFontTx/>
              <a:buChar char="•"/>
            </a:pP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 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All Post Assessments  </a:t>
            </a:r>
          </a:p>
          <a:p>
            <a:pPr>
              <a:lnSpc>
                <a:spcPts val="2288"/>
              </a:lnSpc>
              <a:spcAft>
                <a:spcPct val="15000"/>
              </a:spcAft>
            </a:pP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    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(CBCL/FACES/Readiness)</a:t>
            </a:r>
            <a:endParaRPr lang="en-US" sz="1800" b="1" dirty="0">
              <a:solidFill>
                <a:schemeClr val="tx2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endParaRPr lang="en-US" sz="1800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753" name="TextBox 480"/>
          <p:cNvSpPr txBox="1">
            <a:spLocks noChangeArrowheads="1"/>
          </p:cNvSpPr>
          <p:nvPr/>
        </p:nvSpPr>
        <p:spPr bwMode="auto">
          <a:xfrm>
            <a:off x="7146636" y="8497226"/>
            <a:ext cx="990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mom</a:t>
            </a:r>
          </a:p>
        </p:txBody>
      </p: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939800" y="1600200"/>
            <a:ext cx="762000" cy="914400"/>
            <a:chOff x="5130800" y="2971800"/>
            <a:chExt cx="838200" cy="1143000"/>
          </a:xfrm>
        </p:grpSpPr>
        <p:sp>
          <p:nvSpPr>
            <p:cNvPr id="30782" name="Isosceles Triangle 95"/>
            <p:cNvSpPr>
              <a:spLocks noChangeArrowheads="1"/>
            </p:cNvSpPr>
            <p:nvPr/>
          </p:nvSpPr>
          <p:spPr bwMode="auto">
            <a:xfrm>
              <a:off x="5130800" y="2971800"/>
              <a:ext cx="838200" cy="609600"/>
            </a:xfrm>
            <a:prstGeom prst="triangle">
              <a:avLst>
                <a:gd name="adj" fmla="val 5000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83" name="Rectangle 96"/>
            <p:cNvSpPr>
              <a:spLocks noChangeArrowheads="1"/>
            </p:cNvSpPr>
            <p:nvPr/>
          </p:nvSpPr>
          <p:spPr bwMode="auto">
            <a:xfrm>
              <a:off x="5207000" y="3581400"/>
              <a:ext cx="685800" cy="5334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84" name="Rectangle 97"/>
            <p:cNvSpPr>
              <a:spLocks noChangeArrowheads="1"/>
            </p:cNvSpPr>
            <p:nvPr/>
          </p:nvSpPr>
          <p:spPr bwMode="auto">
            <a:xfrm>
              <a:off x="5283200" y="3733800"/>
              <a:ext cx="228600" cy="3048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785" name="Straight Connector 98"/>
            <p:cNvCxnSpPr>
              <a:cxnSpLocks noChangeShapeType="1"/>
            </p:cNvCxnSpPr>
            <p:nvPr/>
          </p:nvCxnSpPr>
          <p:spPr bwMode="auto">
            <a:xfrm rot="16200000" flipH="1">
              <a:off x="5245100" y="38862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786" name="Straight Connector 99"/>
            <p:cNvCxnSpPr>
              <a:cxnSpLocks noChangeShapeType="1"/>
            </p:cNvCxnSpPr>
            <p:nvPr/>
          </p:nvCxnSpPr>
          <p:spPr bwMode="auto">
            <a:xfrm rot="10800000" flipH="1">
              <a:off x="5283200" y="3886200"/>
              <a:ext cx="2286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787" name="Rectangle 100"/>
            <p:cNvSpPr>
              <a:spLocks noChangeArrowheads="1"/>
            </p:cNvSpPr>
            <p:nvPr/>
          </p:nvSpPr>
          <p:spPr bwMode="auto">
            <a:xfrm>
              <a:off x="5588000" y="3733800"/>
              <a:ext cx="228600" cy="38100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sp>
          <p:nvSpPr>
            <p:cNvPr id="30788" name="Oval 101"/>
            <p:cNvSpPr>
              <a:spLocks noChangeArrowheads="1"/>
            </p:cNvSpPr>
            <p:nvPr/>
          </p:nvSpPr>
          <p:spPr bwMode="auto">
            <a:xfrm>
              <a:off x="5740400" y="3962400"/>
              <a:ext cx="45719" cy="45719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</p:grpSp>
      <p:grpSp>
        <p:nvGrpSpPr>
          <p:cNvPr id="25" name="Group 283"/>
          <p:cNvGrpSpPr>
            <a:grpSpLocks/>
          </p:cNvGrpSpPr>
          <p:nvPr/>
        </p:nvGrpSpPr>
        <p:grpSpPr bwMode="auto">
          <a:xfrm>
            <a:off x="5775054" y="8041578"/>
            <a:ext cx="534946" cy="912864"/>
            <a:chOff x="1016000" y="6858000"/>
            <a:chExt cx="304800" cy="457200"/>
          </a:xfrm>
          <a:solidFill>
            <a:srgbClr val="FF0000"/>
          </a:solidFill>
        </p:grpSpPr>
        <p:cxnSp>
          <p:nvCxnSpPr>
            <p:cNvPr id="263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264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cxnSp>
          <p:nvCxnSpPr>
            <p:cNvPr id="265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266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267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268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</p:grpSp>
      <p:sp>
        <p:nvSpPr>
          <p:cNvPr id="30756" name="TextBox 293"/>
          <p:cNvSpPr txBox="1">
            <a:spLocks noChangeArrowheads="1"/>
          </p:cNvSpPr>
          <p:nvPr/>
        </p:nvSpPr>
        <p:spPr bwMode="auto">
          <a:xfrm>
            <a:off x="5527386" y="7735226"/>
            <a:ext cx="9890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>
                <a:solidFill>
                  <a:srgbClr val="FF0000"/>
                </a:solidFill>
                <a:latin typeface="Arial" pitchFamily="34" charset="0"/>
              </a:rPr>
              <a:t>YOUTH</a:t>
            </a:r>
          </a:p>
        </p:txBody>
      </p:sp>
      <p:cxnSp>
        <p:nvCxnSpPr>
          <p:cNvPr id="30757" name="Curved Connector 272"/>
          <p:cNvCxnSpPr>
            <a:cxnSpLocks noChangeShapeType="1"/>
          </p:cNvCxnSpPr>
          <p:nvPr/>
        </p:nvCxnSpPr>
        <p:spPr bwMode="auto">
          <a:xfrm rot="16200000" flipH="1">
            <a:off x="3916362" y="4999975"/>
            <a:ext cx="2895600" cy="27432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660066"/>
            </a:solidFill>
            <a:round/>
            <a:headEnd/>
            <a:tailEnd/>
          </a:ln>
        </p:spPr>
      </p:cxnSp>
      <p:grpSp>
        <p:nvGrpSpPr>
          <p:cNvPr id="26" name="Group 283"/>
          <p:cNvGrpSpPr>
            <a:grpSpLocks/>
          </p:cNvGrpSpPr>
          <p:nvPr/>
        </p:nvGrpSpPr>
        <p:grpSpPr bwMode="auto">
          <a:xfrm>
            <a:off x="3681413" y="4878326"/>
            <a:ext cx="304799" cy="455715"/>
            <a:chOff x="1016000" y="6858000"/>
            <a:chExt cx="304800" cy="457200"/>
          </a:xfrm>
          <a:solidFill>
            <a:schemeClr val="accent1"/>
          </a:solidFill>
        </p:grpSpPr>
        <p:cxnSp>
          <p:nvCxnSpPr>
            <p:cNvPr id="277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sp>
          <p:nvSpPr>
            <p:cNvPr id="278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cxnSp>
          <p:nvCxnSpPr>
            <p:cNvPr id="279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280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281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282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</p:grpSp>
      <p:grpSp>
        <p:nvGrpSpPr>
          <p:cNvPr id="27" name="Group 283"/>
          <p:cNvGrpSpPr>
            <a:grpSpLocks/>
          </p:cNvGrpSpPr>
          <p:nvPr/>
        </p:nvGrpSpPr>
        <p:grpSpPr bwMode="auto">
          <a:xfrm>
            <a:off x="4595813" y="2362200"/>
            <a:ext cx="304799" cy="457200"/>
            <a:chOff x="1016000" y="6858000"/>
            <a:chExt cx="304800" cy="457200"/>
          </a:xfrm>
          <a:solidFill>
            <a:schemeClr val="accent1"/>
          </a:solidFill>
        </p:grpSpPr>
        <p:cxnSp>
          <p:nvCxnSpPr>
            <p:cNvPr id="287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sp>
          <p:nvSpPr>
            <p:cNvPr id="288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cxnSp>
          <p:nvCxnSpPr>
            <p:cNvPr id="289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290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291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292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</p:grpSp>
      <p:grpSp>
        <p:nvGrpSpPr>
          <p:cNvPr id="28" name="Group 283"/>
          <p:cNvGrpSpPr>
            <a:grpSpLocks/>
          </p:cNvGrpSpPr>
          <p:nvPr/>
        </p:nvGrpSpPr>
        <p:grpSpPr bwMode="auto">
          <a:xfrm>
            <a:off x="1166836" y="3886200"/>
            <a:ext cx="306324" cy="457200"/>
            <a:chOff x="1016000" y="6858000"/>
            <a:chExt cx="304800" cy="457200"/>
          </a:xfrm>
          <a:solidFill>
            <a:schemeClr val="accent1"/>
          </a:solidFill>
        </p:grpSpPr>
        <p:cxnSp>
          <p:nvCxnSpPr>
            <p:cNvPr id="300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sp>
          <p:nvSpPr>
            <p:cNvPr id="301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cxnSp>
          <p:nvCxnSpPr>
            <p:cNvPr id="302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303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304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305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</p:grpSp>
      <p:grpSp>
        <p:nvGrpSpPr>
          <p:cNvPr id="29" name="Group 283"/>
          <p:cNvGrpSpPr>
            <a:grpSpLocks/>
          </p:cNvGrpSpPr>
          <p:nvPr/>
        </p:nvGrpSpPr>
        <p:grpSpPr bwMode="auto">
          <a:xfrm>
            <a:off x="2844824" y="2135126"/>
            <a:ext cx="306323" cy="455715"/>
            <a:chOff x="1016000" y="6858000"/>
            <a:chExt cx="304800" cy="457200"/>
          </a:xfrm>
          <a:solidFill>
            <a:schemeClr val="accent1"/>
          </a:solidFill>
        </p:grpSpPr>
        <p:cxnSp>
          <p:nvCxnSpPr>
            <p:cNvPr id="307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sp>
          <p:nvSpPr>
            <p:cNvPr id="308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cxnSp>
          <p:nvCxnSpPr>
            <p:cNvPr id="309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310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311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  <p:cxnSp>
          <p:nvCxnSpPr>
            <p:cNvPr id="312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chemeClr val="accent1"/>
              </a:solidFill>
              <a:round/>
              <a:headEnd/>
              <a:tailEnd/>
            </a:ln>
          </p:spPr>
        </p:cxnSp>
      </p:grpSp>
      <p:cxnSp>
        <p:nvCxnSpPr>
          <p:cNvPr id="30762" name="Straight Connector 330"/>
          <p:cNvCxnSpPr>
            <a:cxnSpLocks noChangeShapeType="1"/>
          </p:cNvCxnSpPr>
          <p:nvPr/>
        </p:nvCxnSpPr>
        <p:spPr bwMode="auto">
          <a:xfrm rot="5400000" flipH="1" flipV="1">
            <a:off x="6994237" y="8116226"/>
            <a:ext cx="304800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63" name="Straight Connector 332"/>
          <p:cNvCxnSpPr>
            <a:cxnSpLocks noChangeShapeType="1"/>
          </p:cNvCxnSpPr>
          <p:nvPr/>
        </p:nvCxnSpPr>
        <p:spPr bwMode="auto">
          <a:xfrm flipV="1">
            <a:off x="7146636" y="8192426"/>
            <a:ext cx="6096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64" name="Straight Connector 336"/>
          <p:cNvCxnSpPr>
            <a:cxnSpLocks noChangeShapeType="1"/>
          </p:cNvCxnSpPr>
          <p:nvPr/>
        </p:nvCxnSpPr>
        <p:spPr bwMode="auto">
          <a:xfrm rot="16200000" flipH="1">
            <a:off x="7032336" y="8382926"/>
            <a:ext cx="45720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65" name="Straight Connector 340"/>
          <p:cNvCxnSpPr>
            <a:cxnSpLocks noChangeShapeType="1"/>
            <a:endCxn id="30873" idx="7"/>
          </p:cNvCxnSpPr>
          <p:nvPr/>
        </p:nvCxnSpPr>
        <p:spPr bwMode="auto">
          <a:xfrm rot="10800000" flipV="1">
            <a:off x="6819611" y="8257514"/>
            <a:ext cx="403225" cy="3254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66" name="Straight Connector 342"/>
          <p:cNvCxnSpPr>
            <a:cxnSpLocks noChangeShapeType="1"/>
          </p:cNvCxnSpPr>
          <p:nvPr/>
        </p:nvCxnSpPr>
        <p:spPr bwMode="auto">
          <a:xfrm>
            <a:off x="7146636" y="8268626"/>
            <a:ext cx="76200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sp>
        <p:nvSpPr>
          <p:cNvPr id="355" name="TextBox 354"/>
          <p:cNvSpPr txBox="1">
            <a:spLocks noChangeArrowheads="1"/>
          </p:cNvSpPr>
          <p:nvPr/>
        </p:nvSpPr>
        <p:spPr bwMode="auto">
          <a:xfrm>
            <a:off x="9248758" y="0"/>
            <a:ext cx="3756060" cy="52317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38100">
            <a:solidFill>
              <a:srgbClr val="0000BF"/>
            </a:solidFill>
            <a:miter lim="800000"/>
            <a:headEnd/>
            <a:tailEnd/>
          </a:ln>
        </p:spPr>
        <p:txBody>
          <a:bodyPr wrap="none" lIns="91392" tIns="45695" rIns="91392" bIns="45695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FFFE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YOUTH </a:t>
            </a:r>
            <a:r>
              <a:rPr lang="en-US" sz="2800" b="1" dirty="0">
                <a:solidFill>
                  <a:srgbClr val="FFFE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BACK HOME</a:t>
            </a:r>
          </a:p>
        </p:txBody>
      </p:sp>
      <p:cxnSp>
        <p:nvCxnSpPr>
          <p:cNvPr id="30768" name="Curved Connector 356"/>
          <p:cNvCxnSpPr>
            <a:cxnSpLocks noChangeShapeType="1"/>
            <a:stCxn id="30756" idx="3"/>
          </p:cNvCxnSpPr>
          <p:nvPr/>
        </p:nvCxnSpPr>
        <p:spPr bwMode="auto">
          <a:xfrm>
            <a:off x="6516398" y="7911439"/>
            <a:ext cx="609600" cy="3556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30" name="Group 262"/>
          <p:cNvGrpSpPr>
            <a:grpSpLocks/>
          </p:cNvGrpSpPr>
          <p:nvPr/>
        </p:nvGrpSpPr>
        <p:grpSpPr bwMode="auto">
          <a:xfrm>
            <a:off x="3073400" y="2897188"/>
            <a:ext cx="534988" cy="609600"/>
            <a:chOff x="1016000" y="6858000"/>
            <a:chExt cx="304800" cy="457200"/>
          </a:xfrm>
        </p:grpSpPr>
        <p:cxnSp>
          <p:nvCxnSpPr>
            <p:cNvPr id="30776" name="Straight Connector 263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0777" name="Oval 264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30778" name="Straight Connector 265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779" name="Straight Connector 266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780" name="Straight Connector 267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781" name="Straight Connector 268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30770" name="TextBox 291"/>
          <p:cNvSpPr txBox="1">
            <a:spLocks noChangeArrowheads="1"/>
          </p:cNvSpPr>
          <p:nvPr/>
        </p:nvSpPr>
        <p:spPr bwMode="auto">
          <a:xfrm>
            <a:off x="2616200" y="3657600"/>
            <a:ext cx="13716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 b="1">
                <a:latin typeface="Arial" pitchFamily="34" charset="0"/>
              </a:rPr>
              <a:t>PLL Case Manager</a:t>
            </a:r>
          </a:p>
          <a:p>
            <a:pPr algn="ctr"/>
            <a:r>
              <a:rPr lang="en-US" sz="1700" b="1">
                <a:latin typeface="Arial" pitchFamily="34" charset="0"/>
              </a:rPr>
              <a:t>CBAT</a:t>
            </a:r>
          </a:p>
        </p:txBody>
      </p:sp>
      <p:sp>
        <p:nvSpPr>
          <p:cNvPr id="30771" name="Freeform 248"/>
          <p:cNvSpPr>
            <a:spLocks noChangeArrowheads="1"/>
          </p:cNvSpPr>
          <p:nvPr/>
        </p:nvSpPr>
        <p:spPr bwMode="auto">
          <a:xfrm>
            <a:off x="2041525" y="5195888"/>
            <a:ext cx="4573299" cy="2595658"/>
          </a:xfrm>
          <a:custGeom>
            <a:avLst/>
            <a:gdLst>
              <a:gd name="T0" fmla="*/ 0 w 4290839"/>
              <a:gd name="T1" fmla="*/ 0 h 2386084"/>
              <a:gd name="T2" fmla="*/ 1094644 w 4290839"/>
              <a:gd name="T3" fmla="*/ 1077361 h 2386084"/>
              <a:gd name="T4" fmla="*/ 2823025 w 4290839"/>
              <a:gd name="T5" fmla="*/ 1327460 h 2386084"/>
              <a:gd name="T6" fmla="*/ 4282543 w 4290839"/>
              <a:gd name="T7" fmla="*/ 2385580 h 2386084"/>
              <a:gd name="T8" fmla="*/ 0 60000 65536"/>
              <a:gd name="T9" fmla="*/ 0 60000 65536"/>
              <a:gd name="T10" fmla="*/ 0 60000 65536"/>
              <a:gd name="T11" fmla="*/ 0 60000 65536"/>
              <a:gd name="T12" fmla="*/ 0 w 4290839"/>
              <a:gd name="T13" fmla="*/ 0 h 2386084"/>
              <a:gd name="T14" fmla="*/ 4290839 w 4290839"/>
              <a:gd name="T15" fmla="*/ 2386084 h 23860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90839" h="2386084">
                <a:moveTo>
                  <a:pt x="0" y="0"/>
                </a:moveTo>
                <a:cubicBezTo>
                  <a:pt x="312673" y="428148"/>
                  <a:pt x="625347" y="856296"/>
                  <a:pt x="1096762" y="1077586"/>
                </a:cubicBezTo>
                <a:cubicBezTo>
                  <a:pt x="1568177" y="1298876"/>
                  <a:pt x="2296144" y="1109657"/>
                  <a:pt x="2828490" y="1327740"/>
                </a:cubicBezTo>
                <a:cubicBezTo>
                  <a:pt x="3360836" y="1545823"/>
                  <a:pt x="4290839" y="2386084"/>
                  <a:pt x="4290839" y="2386084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1392" tIns="45695" rIns="91392" bIns="45695"/>
          <a:lstStyle/>
          <a:p>
            <a:endParaRPr lang="en-US"/>
          </a:p>
        </p:txBody>
      </p:sp>
      <p:sp>
        <p:nvSpPr>
          <p:cNvPr id="30772" name="Freeform 251"/>
          <p:cNvSpPr>
            <a:spLocks noChangeArrowheads="1"/>
          </p:cNvSpPr>
          <p:nvPr/>
        </p:nvSpPr>
        <p:spPr bwMode="auto">
          <a:xfrm>
            <a:off x="5359400" y="3522663"/>
            <a:ext cx="1609725" cy="4411662"/>
          </a:xfrm>
          <a:custGeom>
            <a:avLst/>
            <a:gdLst>
              <a:gd name="T0" fmla="*/ 335151 w 1674005"/>
              <a:gd name="T1" fmla="*/ 0 h 4412973"/>
              <a:gd name="T2" fmla="*/ 82031 w 1674005"/>
              <a:gd name="T3" fmla="*/ 1555974 h 4412973"/>
              <a:gd name="T4" fmla="*/ 827332 w 1674005"/>
              <a:gd name="T5" fmla="*/ 2689335 h 4412973"/>
              <a:gd name="T6" fmla="*/ 1164828 w 1674005"/>
              <a:gd name="T7" fmla="*/ 4149261 h 4412973"/>
              <a:gd name="T8" fmla="*/ 1178890 w 1674005"/>
              <a:gd name="T9" fmla="*/ 4226101 h 4412973"/>
              <a:gd name="T10" fmla="*/ 1150765 w 1674005"/>
              <a:gd name="T11" fmla="*/ 4206887 h 44129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74005"/>
              <a:gd name="T19" fmla="*/ 0 h 4412973"/>
              <a:gd name="T20" fmla="*/ 1674005 w 1674005"/>
              <a:gd name="T21" fmla="*/ 4412973 h 441297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74005" h="4412973">
                <a:moveTo>
                  <a:pt x="458588" y="0"/>
                </a:moveTo>
                <a:cubicBezTo>
                  <a:pt x="229294" y="554829"/>
                  <a:pt x="0" y="1109658"/>
                  <a:pt x="112242" y="1558652"/>
                </a:cubicBezTo>
                <a:cubicBezTo>
                  <a:pt x="224484" y="2007646"/>
                  <a:pt x="885106" y="2261007"/>
                  <a:pt x="1132038" y="2693966"/>
                </a:cubicBezTo>
                <a:cubicBezTo>
                  <a:pt x="1378970" y="3126925"/>
                  <a:pt x="1513659" y="3899837"/>
                  <a:pt x="1593832" y="4156405"/>
                </a:cubicBezTo>
                <a:cubicBezTo>
                  <a:pt x="1674005" y="4412973"/>
                  <a:pt x="1616281" y="4223754"/>
                  <a:pt x="1613074" y="4233375"/>
                </a:cubicBezTo>
                <a:cubicBezTo>
                  <a:pt x="1609867" y="4242996"/>
                  <a:pt x="1574591" y="4214133"/>
                  <a:pt x="1574591" y="4214133"/>
                </a:cubicBezTo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1392" tIns="45695" rIns="91392" bIns="45695"/>
          <a:lstStyle/>
          <a:p>
            <a:endParaRPr lang="en-US"/>
          </a:p>
        </p:txBody>
      </p:sp>
      <p:sp>
        <p:nvSpPr>
          <p:cNvPr id="30773" name="TextBox 246"/>
          <p:cNvSpPr txBox="1">
            <a:spLocks noChangeArrowheads="1"/>
          </p:cNvSpPr>
          <p:nvPr/>
        </p:nvSpPr>
        <p:spPr bwMode="auto">
          <a:xfrm>
            <a:off x="5461000" y="9523413"/>
            <a:ext cx="75438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© 2011 Savannah Family Institute, Inc. All Rights Reserved.  Patent Pending.	 </a:t>
            </a:r>
            <a:r>
              <a:rPr lang="en-US" sz="1100" b="1" dirty="0" err="1">
                <a:latin typeface="Arial" pitchFamily="34" charset="0"/>
                <a:cs typeface="Arial" pitchFamily="34" charset="0"/>
              </a:rPr>
              <a:t>Ver</a:t>
            </a:r>
            <a:r>
              <a:rPr lang="en-US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smtClean="0">
                <a:latin typeface="Arial" pitchFamily="34" charset="0"/>
                <a:cs typeface="Arial" pitchFamily="34" charset="0"/>
              </a:rPr>
              <a:t>071615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oup 294"/>
          <p:cNvGrpSpPr>
            <a:grpSpLocks/>
          </p:cNvGrpSpPr>
          <p:nvPr/>
        </p:nvGrpSpPr>
        <p:grpSpPr bwMode="auto">
          <a:xfrm>
            <a:off x="7070436" y="7430426"/>
            <a:ext cx="304800" cy="457200"/>
            <a:chOff x="1016000" y="6858000"/>
            <a:chExt cx="304800" cy="457200"/>
          </a:xfrm>
          <a:solidFill>
            <a:schemeClr val="accent1"/>
          </a:solidFill>
        </p:grpSpPr>
        <p:cxnSp>
          <p:nvCxnSpPr>
            <p:cNvPr id="250" name="Straight Connector 295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51" name="Oval 296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52" name="Straight Connector 297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3" name="Straight Connector 298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4" name="Straight Connector 299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5" name="Straight Connector 300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49" name="Rectangle 248"/>
          <p:cNvSpPr/>
          <p:nvPr/>
        </p:nvSpPr>
        <p:spPr>
          <a:xfrm>
            <a:off x="254000" y="0"/>
            <a:ext cx="4070263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Community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47" name="Group 262"/>
          <p:cNvGrpSpPr>
            <a:grpSpLocks/>
          </p:cNvGrpSpPr>
          <p:nvPr/>
        </p:nvGrpSpPr>
        <p:grpSpPr bwMode="auto">
          <a:xfrm>
            <a:off x="10364787" y="7438358"/>
            <a:ext cx="304800" cy="458788"/>
            <a:chOff x="1016000" y="6858000"/>
            <a:chExt cx="304800" cy="457200"/>
          </a:xfrm>
        </p:grpSpPr>
        <p:cxnSp>
          <p:nvCxnSpPr>
            <p:cNvPr id="248" name="Straight Connector 263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56" name="Oval 264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257" name="Straight Connector 265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8" name="Straight Connector 266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9" name="Straight Connector 267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60" name="Straight Connector 268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61" name="Group 276"/>
          <p:cNvGrpSpPr>
            <a:grpSpLocks/>
          </p:cNvGrpSpPr>
          <p:nvPr/>
        </p:nvGrpSpPr>
        <p:grpSpPr bwMode="auto">
          <a:xfrm>
            <a:off x="11433175" y="6752558"/>
            <a:ext cx="304800" cy="457200"/>
            <a:chOff x="1016000" y="6858000"/>
            <a:chExt cx="304800" cy="457200"/>
          </a:xfrm>
        </p:grpSpPr>
        <p:cxnSp>
          <p:nvCxnSpPr>
            <p:cNvPr id="262" name="Straight Connector 277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69" name="Oval 278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270" name="Straight Connector 279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1" name="Straight Connector 280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2" name="Straight Connector 281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3" name="Straight Connector 282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grpSp>
        <p:nvGrpSpPr>
          <p:cNvPr id="274" name="Group 283"/>
          <p:cNvGrpSpPr>
            <a:grpSpLocks/>
          </p:cNvGrpSpPr>
          <p:nvPr/>
        </p:nvGrpSpPr>
        <p:grpSpPr bwMode="auto">
          <a:xfrm>
            <a:off x="11128375" y="7743158"/>
            <a:ext cx="304800" cy="458788"/>
            <a:chOff x="1016000" y="6858000"/>
            <a:chExt cx="304800" cy="457200"/>
          </a:xfrm>
        </p:grpSpPr>
        <p:cxnSp>
          <p:nvCxnSpPr>
            <p:cNvPr id="275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76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283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4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5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6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93" name="TextBox 291"/>
          <p:cNvSpPr txBox="1">
            <a:spLocks noChangeArrowheads="1"/>
          </p:cNvSpPr>
          <p:nvPr/>
        </p:nvSpPr>
        <p:spPr bwMode="auto">
          <a:xfrm>
            <a:off x="11202987" y="6373146"/>
            <a:ext cx="11445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step-dad</a:t>
            </a:r>
          </a:p>
        </p:txBody>
      </p:sp>
      <p:sp>
        <p:nvSpPr>
          <p:cNvPr id="294" name="TextBox 292"/>
          <p:cNvSpPr txBox="1">
            <a:spLocks noChangeArrowheads="1"/>
          </p:cNvSpPr>
          <p:nvPr/>
        </p:nvSpPr>
        <p:spPr bwMode="auto">
          <a:xfrm>
            <a:off x="9909175" y="7057358"/>
            <a:ext cx="989012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Mentor</a:t>
            </a:r>
          </a:p>
        </p:txBody>
      </p:sp>
      <p:grpSp>
        <p:nvGrpSpPr>
          <p:cNvPr id="295" name="Group 294"/>
          <p:cNvGrpSpPr>
            <a:grpSpLocks/>
          </p:cNvGrpSpPr>
          <p:nvPr/>
        </p:nvGrpSpPr>
        <p:grpSpPr bwMode="auto">
          <a:xfrm>
            <a:off x="11660187" y="7287546"/>
            <a:ext cx="304800" cy="455612"/>
            <a:chOff x="1016000" y="6858000"/>
            <a:chExt cx="304800" cy="457200"/>
          </a:xfrm>
        </p:grpSpPr>
        <p:cxnSp>
          <p:nvCxnSpPr>
            <p:cNvPr id="296" name="Straight Connector 295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97" name="Oval 296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/>
              <a:endParaRPr lang="en-US"/>
            </a:p>
          </p:txBody>
        </p:sp>
        <p:cxnSp>
          <p:nvCxnSpPr>
            <p:cNvPr id="298" name="Straight Connector 297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99" name="Straight Connector 298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6" name="Straight Connector 299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3" name="Straight Connector 300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314" name="TextBox 480"/>
          <p:cNvSpPr txBox="1">
            <a:spLocks noChangeArrowheads="1"/>
          </p:cNvSpPr>
          <p:nvPr/>
        </p:nvSpPr>
        <p:spPr bwMode="auto">
          <a:xfrm>
            <a:off x="10898187" y="7362158"/>
            <a:ext cx="990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>
                <a:latin typeface="Arial" pitchFamily="34" charset="0"/>
              </a:rPr>
              <a:t>mom</a:t>
            </a:r>
          </a:p>
        </p:txBody>
      </p:sp>
      <p:grpSp>
        <p:nvGrpSpPr>
          <p:cNvPr id="315" name="Group 283"/>
          <p:cNvGrpSpPr>
            <a:grpSpLocks/>
          </p:cNvGrpSpPr>
          <p:nvPr/>
        </p:nvGrpSpPr>
        <p:grpSpPr bwMode="auto">
          <a:xfrm>
            <a:off x="9526605" y="6906510"/>
            <a:ext cx="534946" cy="912864"/>
            <a:chOff x="1016000" y="6858000"/>
            <a:chExt cx="304800" cy="457200"/>
          </a:xfrm>
          <a:solidFill>
            <a:srgbClr val="FF0000"/>
          </a:solidFill>
        </p:grpSpPr>
        <p:cxnSp>
          <p:nvCxnSpPr>
            <p:cNvPr id="316" name="Straight Connector 284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319" name="Oval 285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>
                <a:latin typeface="Copperplate" charset="0"/>
                <a:ea typeface="ヒラギノ明朝 ProN W3" charset="-128"/>
                <a:cs typeface="ヒラギノ明朝 ProN W3" charset="-128"/>
                <a:sym typeface="Copperplate" charset="0"/>
              </a:endParaRPr>
            </a:p>
          </p:txBody>
        </p:sp>
        <p:cxnSp>
          <p:nvCxnSpPr>
            <p:cNvPr id="320" name="Straight Connector 286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21" name="Straight Connector 287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23" name="Straight Connector 288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325" name="Straight Connector 289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FF0000"/>
              </a:solidFill>
              <a:round/>
              <a:headEnd/>
              <a:tailEnd/>
            </a:ln>
          </p:spPr>
        </p:cxnSp>
      </p:grpSp>
      <p:sp>
        <p:nvSpPr>
          <p:cNvPr id="326" name="TextBox 293"/>
          <p:cNvSpPr txBox="1">
            <a:spLocks noChangeArrowheads="1"/>
          </p:cNvSpPr>
          <p:nvPr/>
        </p:nvSpPr>
        <p:spPr bwMode="auto">
          <a:xfrm>
            <a:off x="9278937" y="6600158"/>
            <a:ext cx="989012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>
                <a:solidFill>
                  <a:srgbClr val="FF0000"/>
                </a:solidFill>
                <a:latin typeface="Arial" pitchFamily="34" charset="0"/>
              </a:rPr>
              <a:t>YOUTH</a:t>
            </a:r>
          </a:p>
        </p:txBody>
      </p:sp>
      <p:cxnSp>
        <p:nvCxnSpPr>
          <p:cNvPr id="327" name="Straight Connector 330"/>
          <p:cNvCxnSpPr>
            <a:cxnSpLocks noChangeShapeType="1"/>
          </p:cNvCxnSpPr>
          <p:nvPr/>
        </p:nvCxnSpPr>
        <p:spPr bwMode="auto">
          <a:xfrm rot="5400000" flipH="1" flipV="1">
            <a:off x="10745788" y="6981158"/>
            <a:ext cx="304800" cy="31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28" name="Straight Connector 332"/>
          <p:cNvCxnSpPr>
            <a:cxnSpLocks noChangeShapeType="1"/>
          </p:cNvCxnSpPr>
          <p:nvPr/>
        </p:nvCxnSpPr>
        <p:spPr bwMode="auto">
          <a:xfrm flipV="1">
            <a:off x="10898187" y="7057358"/>
            <a:ext cx="609600" cy="762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29" name="Straight Connector 336"/>
          <p:cNvCxnSpPr>
            <a:cxnSpLocks noChangeShapeType="1"/>
          </p:cNvCxnSpPr>
          <p:nvPr/>
        </p:nvCxnSpPr>
        <p:spPr bwMode="auto">
          <a:xfrm rot="16200000" flipH="1">
            <a:off x="10783887" y="7247858"/>
            <a:ext cx="45720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30" name="Straight Connector 340"/>
          <p:cNvCxnSpPr>
            <a:cxnSpLocks noChangeShapeType="1"/>
            <a:endCxn id="256" idx="7"/>
          </p:cNvCxnSpPr>
          <p:nvPr/>
        </p:nvCxnSpPr>
        <p:spPr bwMode="auto">
          <a:xfrm rot="10800000" flipV="1">
            <a:off x="10571162" y="7122446"/>
            <a:ext cx="403225" cy="3254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31" name="Straight Connector 342"/>
          <p:cNvCxnSpPr>
            <a:cxnSpLocks noChangeShapeType="1"/>
          </p:cNvCxnSpPr>
          <p:nvPr/>
        </p:nvCxnSpPr>
        <p:spPr bwMode="auto">
          <a:xfrm>
            <a:off x="10898187" y="7133558"/>
            <a:ext cx="762000" cy="304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32" name="Curved Connector 356"/>
          <p:cNvCxnSpPr>
            <a:cxnSpLocks noChangeShapeType="1"/>
            <a:stCxn id="326" idx="3"/>
          </p:cNvCxnSpPr>
          <p:nvPr/>
        </p:nvCxnSpPr>
        <p:spPr bwMode="auto">
          <a:xfrm>
            <a:off x="10267949" y="6776371"/>
            <a:ext cx="609600" cy="3556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333" name="Group 294"/>
          <p:cNvGrpSpPr>
            <a:grpSpLocks/>
          </p:cNvGrpSpPr>
          <p:nvPr/>
        </p:nvGrpSpPr>
        <p:grpSpPr bwMode="auto">
          <a:xfrm>
            <a:off x="10821987" y="6295358"/>
            <a:ext cx="304800" cy="457200"/>
            <a:chOff x="1016000" y="6858000"/>
            <a:chExt cx="304800" cy="457200"/>
          </a:xfrm>
          <a:solidFill>
            <a:schemeClr val="accent1"/>
          </a:solidFill>
        </p:grpSpPr>
        <p:cxnSp>
          <p:nvCxnSpPr>
            <p:cNvPr id="336" name="Straight Connector 295"/>
            <p:cNvCxnSpPr>
              <a:cxnSpLocks noChangeShapeType="1"/>
            </p:cNvCxnSpPr>
            <p:nvPr/>
          </p:nvCxnSpPr>
          <p:spPr bwMode="auto">
            <a:xfrm rot="5400000">
              <a:off x="1131094" y="7047706"/>
              <a:ext cx="76200" cy="1588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37" name="Oval 296"/>
            <p:cNvSpPr>
              <a:spLocks noChangeArrowheads="1"/>
            </p:cNvSpPr>
            <p:nvPr/>
          </p:nvSpPr>
          <p:spPr bwMode="auto">
            <a:xfrm>
              <a:off x="1092200" y="6858000"/>
              <a:ext cx="152400" cy="152400"/>
            </a:xfrm>
            <a:prstGeom prst="ellips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lIns="91392" tIns="45695" rIns="91392" bIns="45695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38" name="Straight Connector 297"/>
            <p:cNvCxnSpPr>
              <a:cxnSpLocks noChangeShapeType="1"/>
            </p:cNvCxnSpPr>
            <p:nvPr/>
          </p:nvCxnSpPr>
          <p:spPr bwMode="auto">
            <a:xfrm>
              <a:off x="1016000" y="7086600"/>
              <a:ext cx="304800" cy="1588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39" name="Straight Connector 298"/>
            <p:cNvCxnSpPr>
              <a:cxnSpLocks noChangeShapeType="1"/>
            </p:cNvCxnSpPr>
            <p:nvPr/>
          </p:nvCxnSpPr>
          <p:spPr bwMode="auto">
            <a:xfrm rot="5400000">
              <a:off x="1130300" y="7124700"/>
              <a:ext cx="76200" cy="1588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0" name="Straight Connector 299"/>
            <p:cNvCxnSpPr>
              <a:cxnSpLocks noChangeShapeType="1"/>
            </p:cNvCxnSpPr>
            <p:nvPr/>
          </p:nvCxnSpPr>
          <p:spPr bwMode="auto">
            <a:xfrm rot="5400000">
              <a:off x="10541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1" name="Straight Connector 300"/>
            <p:cNvCxnSpPr>
              <a:cxnSpLocks noChangeShapeType="1"/>
            </p:cNvCxnSpPr>
            <p:nvPr/>
          </p:nvCxnSpPr>
          <p:spPr bwMode="auto">
            <a:xfrm rot="16200000" flipH="1">
              <a:off x="1130300" y="7200900"/>
              <a:ext cx="152400" cy="76200"/>
            </a:xfrm>
            <a:prstGeom prst="line">
              <a:avLst/>
            </a:prstGeom>
            <a:grpFill/>
            <a:ln w="25400">
              <a:solidFill>
                <a:srgbClr val="000000"/>
              </a:solidFill>
              <a:round/>
              <a:headEnd/>
              <a:tailEnd/>
            </a:ln>
          </p:spPr>
        </p:cxnSp>
      </p:grpSp>
      <p:cxnSp>
        <p:nvCxnSpPr>
          <p:cNvPr id="65" name="Straight Arrow Connector 64"/>
          <p:cNvCxnSpPr/>
          <p:nvPr/>
        </p:nvCxnSpPr>
        <p:spPr bwMode="auto">
          <a:xfrm flipV="1">
            <a:off x="8610313" y="7805385"/>
            <a:ext cx="916292" cy="510747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2" name="TextBox 290"/>
          <p:cNvSpPr txBox="1">
            <a:spLocks noChangeArrowheads="1"/>
          </p:cNvSpPr>
          <p:nvPr/>
        </p:nvSpPr>
        <p:spPr bwMode="auto">
          <a:xfrm>
            <a:off x="10293061" y="5714999"/>
            <a:ext cx="1447800" cy="615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 b="1" dirty="0">
                <a:latin typeface="Arial" pitchFamily="34" charset="0"/>
              </a:rPr>
              <a:t>PLL </a:t>
            </a:r>
            <a:r>
              <a:rPr lang="en-US" sz="1700" b="1" dirty="0" smtClean="0">
                <a:latin typeface="Arial" pitchFamily="34" charset="0"/>
              </a:rPr>
              <a:t>Case Manager</a:t>
            </a:r>
            <a:endParaRPr lang="en-US" sz="1700" b="1" dirty="0">
              <a:latin typeface="Arial" pitchFamily="34" charset="0"/>
            </a:endParaRPr>
          </a:p>
        </p:txBody>
      </p:sp>
      <p:sp>
        <p:nvSpPr>
          <p:cNvPr id="343" name="TextBox 293"/>
          <p:cNvSpPr txBox="1">
            <a:spLocks noChangeArrowheads="1"/>
          </p:cNvSpPr>
          <p:nvPr/>
        </p:nvSpPr>
        <p:spPr bwMode="auto">
          <a:xfrm>
            <a:off x="11433175" y="7900327"/>
            <a:ext cx="9906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2" tIns="45695" rIns="91392" bIns="45695">
            <a:spAutoFit/>
          </a:bodyPr>
          <a:lstStyle/>
          <a:p>
            <a:pPr algn="ctr"/>
            <a:r>
              <a:rPr lang="en-US" sz="1700" dirty="0">
                <a:latin typeface="Arial" pitchFamily="34" charset="0"/>
              </a:rPr>
              <a:t>brother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Title &amp; Bullets">
  <a:themeElements>
    <a:clrScheme name="">
      <a:dk1>
        <a:srgbClr val="2B2922"/>
      </a:dk1>
      <a:lt1>
        <a:srgbClr val="D4D6DD"/>
      </a:lt1>
      <a:dk2>
        <a:srgbClr val="000000"/>
      </a:dk2>
      <a:lt2>
        <a:srgbClr val="000000"/>
      </a:lt2>
      <a:accent1>
        <a:srgbClr val="0000FF"/>
      </a:accent1>
      <a:accent2>
        <a:srgbClr val="333399"/>
      </a:accent2>
      <a:accent3>
        <a:srgbClr val="E6E8EB"/>
      </a:accent3>
      <a:accent4>
        <a:srgbClr val="23211B"/>
      </a:accent4>
      <a:accent5>
        <a:srgbClr val="AAAA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Copperplate Light"/>
        <a:ea typeface="ヒラギノ明朝 ProN W3"/>
        <a:cs typeface="ヒラギノ明朝 ProN W3"/>
      </a:majorFont>
      <a:minorFont>
        <a:latin typeface="Copperplate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rgbClr val="2B2922"/>
            </a:solidFill>
            <a:effectLst/>
            <a:latin typeface="Copperplate" charset="0"/>
            <a:ea typeface="ヒラギノ明朝 ProN W3" charset="-128"/>
            <a:cs typeface="ヒラギノ明朝 ProN W3" charset="-128"/>
            <a:sym typeface="Copperplat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rgbClr val="2B2922"/>
            </a:solidFill>
            <a:effectLst/>
            <a:latin typeface="Copperplate" charset="0"/>
            <a:ea typeface="ヒラギノ明朝 ProN W3" charset="-128"/>
            <a:cs typeface="ヒラギノ明朝 ProN W3" charset="-128"/>
            <a:sym typeface="Copperplate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44895</TotalTime>
  <Pages>0</Pages>
  <Words>310</Words>
  <Characters>0</Characters>
  <Application>Microsoft Office PowerPoint</Application>
  <PresentationFormat>Custom</PresentationFormat>
  <Lines>0</Lines>
  <Paragraphs>101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ＭＳ Ｐゴシック</vt:lpstr>
      <vt:lpstr>Arial</vt:lpstr>
      <vt:lpstr>Calibri</vt:lpstr>
      <vt:lpstr>Copperplate</vt:lpstr>
      <vt:lpstr>Copperplate Light</vt:lpstr>
      <vt:lpstr>ヒラギノ明朝 ProN W3</vt:lpstr>
      <vt:lpstr>Title &amp; Bullets</vt:lpstr>
      <vt:lpstr>5_Default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Burek</dc:creator>
  <cp:lastModifiedBy>Monti Sommer</cp:lastModifiedBy>
  <cp:revision>1841</cp:revision>
  <cp:lastPrinted>2011-01-17T19:21:49Z</cp:lastPrinted>
  <dcterms:created xsi:type="dcterms:W3CDTF">2011-01-21T15:40:28Z</dcterms:created>
  <dcterms:modified xsi:type="dcterms:W3CDTF">2014-07-16T16:20:05Z</dcterms:modified>
</cp:coreProperties>
</file>